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5" r:id="rId9"/>
    <p:sldId id="264" r:id="rId10"/>
    <p:sldId id="263"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F66657B-6F70-47DD-8A2B-95F9745C0091}" type="datetimeFigureOut">
              <a:rPr kumimoji="1" lang="ja-JP" altLang="en-US" smtClean="0"/>
              <a:t>2021/4/13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80BE7B-E9B0-4654-900B-A561C9BE4298}"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6657B-6F70-47DD-8A2B-95F9745C0091}" type="datetimeFigureOut">
              <a:rPr kumimoji="1" lang="ja-JP" altLang="en-US" smtClean="0"/>
              <a:t>2021/4/13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0BE7B-E9B0-4654-900B-A561C9BE4298}"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sep.or.jp/archives/library/1274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各火力発電における</a:t>
            </a:r>
            <a:r>
              <a:rPr kumimoji="1" lang="en-US" altLang="ja-JP" dirty="0" smtClean="0"/>
              <a:t>C-Pricing</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2021</a:t>
            </a:r>
            <a:r>
              <a:rPr kumimoji="1" lang="ja-JP" altLang="en-US" dirty="0" smtClean="0"/>
              <a:t>年</a:t>
            </a:r>
            <a:r>
              <a:rPr kumimoji="1" lang="en-US" altLang="ja-JP" dirty="0" smtClean="0"/>
              <a:t>4</a:t>
            </a:r>
            <a:r>
              <a:rPr kumimoji="1" lang="ja-JP" altLang="en-US" dirty="0" smtClean="0"/>
              <a:t>月</a:t>
            </a:r>
            <a:r>
              <a:rPr kumimoji="1" lang="en-US" altLang="ja-JP" dirty="0" smtClean="0"/>
              <a:t>19</a:t>
            </a:r>
            <a:r>
              <a:rPr kumimoji="1" lang="ja-JP" altLang="en-US" dirty="0" smtClean="0"/>
              <a:t>日</a:t>
            </a:r>
            <a:endParaRPr kumimoji="1" lang="en-US" altLang="ja-JP" dirty="0" smtClean="0"/>
          </a:p>
          <a:p>
            <a:r>
              <a:rPr lang="ja-JP" altLang="en-US" dirty="0"/>
              <a:t>エネルギ</a:t>
            </a:r>
            <a:r>
              <a:rPr lang="ja-JP" altLang="en-US" dirty="0" smtClean="0"/>
              <a:t>研究会・</a:t>
            </a:r>
            <a:r>
              <a:rPr lang="en-US" altLang="ja-JP" dirty="0" smtClean="0"/>
              <a:t>FD</a:t>
            </a:r>
          </a:p>
          <a:p>
            <a:r>
              <a:rPr kumimoji="1" lang="ja-JP" altLang="en-US" dirty="0" smtClean="0"/>
              <a:t>原　晋一</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692696"/>
          </a:xfrm>
        </p:spPr>
        <p:txBody>
          <a:bodyPr>
            <a:normAutofit/>
          </a:bodyPr>
          <a:lstStyle/>
          <a:p>
            <a:r>
              <a:rPr kumimoji="1" lang="en-US" altLang="ja-JP" sz="2800" dirty="0" smtClean="0"/>
              <a:t>FD</a:t>
            </a:r>
            <a:r>
              <a:rPr lang="ja-JP" altLang="en-US" sz="2800" dirty="0"/>
              <a:t>に</a:t>
            </a:r>
            <a:r>
              <a:rPr lang="ja-JP" altLang="en-US" sz="2800" dirty="0" smtClean="0"/>
              <a:t>むけて</a:t>
            </a:r>
            <a:endParaRPr kumimoji="1" lang="ja-JP" altLang="en-US" sz="2800" dirty="0"/>
          </a:p>
        </p:txBody>
      </p:sp>
      <p:sp>
        <p:nvSpPr>
          <p:cNvPr id="3" name="コンテンツ プレースホルダ 2"/>
          <p:cNvSpPr>
            <a:spLocks noGrp="1"/>
          </p:cNvSpPr>
          <p:nvPr>
            <p:ph idx="1"/>
          </p:nvPr>
        </p:nvSpPr>
        <p:spPr>
          <a:xfrm>
            <a:off x="467544" y="764704"/>
            <a:ext cx="8229600" cy="5688632"/>
          </a:xfrm>
        </p:spPr>
        <p:txBody>
          <a:bodyPr>
            <a:normAutofit/>
          </a:bodyPr>
          <a:lstStyle/>
          <a:p>
            <a:r>
              <a:rPr kumimoji="1" lang="ja-JP" altLang="en-US" sz="2800" dirty="0" smtClean="0"/>
              <a:t>総合的に、</a:t>
            </a:r>
            <a:r>
              <a:rPr kumimoji="1" lang="en-US" altLang="ja-JP" sz="2800" dirty="0" smtClean="0"/>
              <a:t>2050</a:t>
            </a:r>
            <a:r>
              <a:rPr kumimoji="1" lang="ja-JP" altLang="en-US" sz="2800" dirty="0" smtClean="0"/>
              <a:t>年にむけた脱炭素を進める上で、</a:t>
            </a:r>
            <a:r>
              <a:rPr kumimoji="1" lang="en-US" altLang="ja-JP" sz="2800" dirty="0" smtClean="0"/>
              <a:t>C-Tax</a:t>
            </a:r>
            <a:r>
              <a:rPr kumimoji="1" lang="ja-JP" altLang="en-US" sz="2800" dirty="0" err="1" smtClean="0"/>
              <a:t>、</a:t>
            </a:r>
            <a:r>
              <a:rPr kumimoji="1" lang="en-US" altLang="ja-JP" sz="2800" dirty="0" smtClean="0"/>
              <a:t>Cap</a:t>
            </a:r>
            <a:r>
              <a:rPr kumimoji="1" lang="ja-JP" altLang="en-US" sz="2800" dirty="0" smtClean="0"/>
              <a:t>付</a:t>
            </a:r>
            <a:r>
              <a:rPr kumimoji="1" lang="en-US" altLang="ja-JP" sz="2800" dirty="0" smtClean="0"/>
              <a:t>C-Trading</a:t>
            </a:r>
            <a:r>
              <a:rPr kumimoji="1" lang="ja-JP" altLang="en-US" sz="2800" dirty="0" smtClean="0"/>
              <a:t>は、効果的と考えられるが、</a:t>
            </a:r>
            <a:endParaRPr kumimoji="1" lang="en-US" altLang="ja-JP" sz="2800" dirty="0" smtClean="0"/>
          </a:p>
          <a:p>
            <a:r>
              <a:rPr lang="en-US" altLang="ja-JP" sz="2800" dirty="0" smtClean="0"/>
              <a:t>C-Tax</a:t>
            </a:r>
            <a:r>
              <a:rPr lang="ja-JP" altLang="en-US" sz="2800" dirty="0" smtClean="0"/>
              <a:t>は、</a:t>
            </a:r>
            <a:r>
              <a:rPr lang="en-US" altLang="ja-JP" sz="2800" dirty="0" smtClean="0"/>
              <a:t>2030</a:t>
            </a:r>
            <a:r>
              <a:rPr lang="ja-JP" altLang="en-US" sz="2800" dirty="0" smtClean="0"/>
              <a:t>年に向けて</a:t>
            </a:r>
            <a:r>
              <a:rPr lang="en-US" altLang="ja-JP" sz="2800" dirty="0" smtClean="0"/>
              <a:t>90$/t-CO2</a:t>
            </a:r>
            <a:r>
              <a:rPr lang="ja-JP" altLang="en-US" sz="2800" dirty="0" smtClean="0"/>
              <a:t>程度として、石炭火力発電の停止か、</a:t>
            </a:r>
            <a:r>
              <a:rPr lang="en-US" altLang="ja-JP" sz="2800" dirty="0" smtClean="0"/>
              <a:t>CCS</a:t>
            </a:r>
            <a:r>
              <a:rPr lang="ja-JP" altLang="en-US" sz="2800" dirty="0" smtClean="0"/>
              <a:t>対応を促し、</a:t>
            </a:r>
            <a:endParaRPr lang="en-US" altLang="ja-JP" sz="2800" dirty="0" smtClean="0"/>
          </a:p>
          <a:p>
            <a:r>
              <a:rPr lang="ja-JP" altLang="en-US" sz="2800" dirty="0" smtClean="0"/>
              <a:t>その後</a:t>
            </a:r>
            <a:r>
              <a:rPr lang="en-US" altLang="ja-JP" sz="2800" dirty="0" smtClean="0"/>
              <a:t>2050</a:t>
            </a:r>
            <a:r>
              <a:rPr lang="ja-JP" altLang="en-US" sz="2800" dirty="0" smtClean="0"/>
              <a:t>年技術開発による</a:t>
            </a:r>
            <a:r>
              <a:rPr lang="en-US" altLang="ja-JP" sz="2800" dirty="0" smtClean="0"/>
              <a:t>PV</a:t>
            </a:r>
            <a:r>
              <a:rPr lang="ja-JP" altLang="en-US" sz="2800" dirty="0" smtClean="0"/>
              <a:t>・</a:t>
            </a:r>
            <a:r>
              <a:rPr lang="en-US" altLang="ja-JP" sz="2800" dirty="0" smtClean="0"/>
              <a:t>WT</a:t>
            </a:r>
            <a:r>
              <a:rPr lang="ja-JP" altLang="en-US" sz="2800" dirty="0" smtClean="0"/>
              <a:t>や</a:t>
            </a:r>
            <a:r>
              <a:rPr lang="en-US" altLang="ja-JP" sz="2800" dirty="0" smtClean="0"/>
              <a:t>Battery</a:t>
            </a:r>
            <a:r>
              <a:rPr lang="ja-JP" altLang="en-US" sz="2800" dirty="0" smtClean="0"/>
              <a:t>の</a:t>
            </a:r>
            <a:r>
              <a:rPr lang="en-US" altLang="ja-JP" sz="2800" dirty="0" smtClean="0"/>
              <a:t>Cost Down</a:t>
            </a:r>
            <a:r>
              <a:rPr lang="ja-JP" altLang="en-US" sz="2800" dirty="0" smtClean="0"/>
              <a:t>を図るとともに、税率を</a:t>
            </a:r>
            <a:r>
              <a:rPr lang="en-US" altLang="ja-JP" sz="2800" dirty="0" smtClean="0"/>
              <a:t>140$/t-CO2</a:t>
            </a:r>
            <a:r>
              <a:rPr lang="ja-JP" altLang="en-US" sz="2800" dirty="0" smtClean="0"/>
              <a:t>程度として</a:t>
            </a:r>
            <a:r>
              <a:rPr lang="en-US" altLang="ja-JP" sz="2800" dirty="0" smtClean="0"/>
              <a:t>LNG</a:t>
            </a:r>
            <a:r>
              <a:rPr lang="ja-JP" altLang="en-US" sz="2800" dirty="0" smtClean="0"/>
              <a:t>火力の停止を促す方向が予測される。</a:t>
            </a:r>
            <a:endParaRPr lang="en-US" altLang="ja-JP" sz="2800" dirty="0" smtClean="0"/>
          </a:p>
          <a:p>
            <a:r>
              <a:rPr lang="en-US" altLang="ja-JP" sz="2800" dirty="0" smtClean="0"/>
              <a:t>C-Trading</a:t>
            </a:r>
            <a:r>
              <a:rPr lang="ja-JP" altLang="en-US" sz="2800" dirty="0" smtClean="0"/>
              <a:t>は</a:t>
            </a:r>
            <a:r>
              <a:rPr lang="en-US" altLang="ja-JP" sz="2800" dirty="0" smtClean="0"/>
              <a:t>70</a:t>
            </a:r>
            <a:r>
              <a:rPr lang="ja-JP" altLang="en-US" sz="2800" dirty="0" smtClean="0"/>
              <a:t>～</a:t>
            </a:r>
            <a:r>
              <a:rPr lang="en-US" altLang="ja-JP" sz="2800" dirty="0" smtClean="0"/>
              <a:t>100$/t-CO2</a:t>
            </a:r>
            <a:r>
              <a:rPr lang="ja-JP" altLang="en-US" sz="2800" dirty="0" smtClean="0"/>
              <a:t>の価格で取引されれば効果的に</a:t>
            </a:r>
            <a:r>
              <a:rPr lang="en-US" altLang="ja-JP" sz="2800" dirty="0" smtClean="0"/>
              <a:t>2050</a:t>
            </a:r>
            <a:r>
              <a:rPr lang="ja-JP" altLang="en-US" sz="2800" dirty="0" smtClean="0"/>
              <a:t>年</a:t>
            </a:r>
            <a:r>
              <a:rPr lang="ja-JP" altLang="en-US" sz="2800" dirty="0"/>
              <a:t>に</a:t>
            </a:r>
            <a:r>
              <a:rPr lang="ja-JP" altLang="en-US" sz="2800" dirty="0" smtClean="0"/>
              <a:t>向けて脱炭素が進む可能性があるが、</a:t>
            </a:r>
            <a:endParaRPr lang="en-US" altLang="ja-JP" sz="2800" dirty="0" smtClean="0"/>
          </a:p>
          <a:p>
            <a:r>
              <a:rPr lang="en-US" altLang="ja-JP" sz="2800" dirty="0" smtClean="0"/>
              <a:t>Cap</a:t>
            </a:r>
            <a:r>
              <a:rPr lang="ja-JP" altLang="en-US" sz="2800" dirty="0" smtClean="0"/>
              <a:t>の設定が不可欠である。</a:t>
            </a:r>
            <a:endParaRPr lang="en-US" altLang="ja-JP" sz="2800" dirty="0" smtClean="0"/>
          </a:p>
          <a:p>
            <a:r>
              <a:rPr lang="ja-JP" altLang="en-US" sz="2800" dirty="0"/>
              <a:t>また</a:t>
            </a:r>
            <a:r>
              <a:rPr lang="ja-JP" altLang="en-US" sz="2800" dirty="0" smtClean="0"/>
              <a:t>、</a:t>
            </a:r>
            <a:r>
              <a:rPr lang="en-US" altLang="ja-JP" sz="2800" dirty="0" smtClean="0"/>
              <a:t>C-Tax</a:t>
            </a:r>
            <a:r>
              <a:rPr lang="ja-JP" altLang="en-US" sz="2800" dirty="0" smtClean="0"/>
              <a:t>と</a:t>
            </a:r>
            <a:r>
              <a:rPr lang="en-US" altLang="ja-JP" sz="2800" dirty="0" smtClean="0"/>
              <a:t>C-Trading</a:t>
            </a:r>
            <a:r>
              <a:rPr lang="ja-JP" altLang="en-US" sz="2800" dirty="0" smtClean="0"/>
              <a:t>の共存は効果的と考えられる。</a:t>
            </a:r>
            <a:endParaRPr lang="en-US" altLang="ja-JP" sz="2800" dirty="0" smtClean="0"/>
          </a:p>
          <a:p>
            <a:pPr>
              <a:buNone/>
            </a:pP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850106"/>
          </a:xfrm>
        </p:spPr>
        <p:txBody>
          <a:bodyPr>
            <a:normAutofit/>
          </a:bodyPr>
          <a:lstStyle/>
          <a:p>
            <a:r>
              <a:rPr kumimoji="1" lang="ja-JP" altLang="en-US" sz="3600" dirty="0" smtClean="0"/>
              <a:t>初めに</a:t>
            </a:r>
            <a:endParaRPr kumimoji="1" lang="ja-JP" altLang="en-US" sz="3600" dirty="0"/>
          </a:p>
        </p:txBody>
      </p:sp>
      <p:sp>
        <p:nvSpPr>
          <p:cNvPr id="3" name="コンテンツ プレースホルダ 2"/>
          <p:cNvSpPr>
            <a:spLocks noGrp="1"/>
          </p:cNvSpPr>
          <p:nvPr>
            <p:ph idx="1"/>
          </p:nvPr>
        </p:nvSpPr>
        <p:spPr>
          <a:xfrm>
            <a:off x="467544" y="1025352"/>
            <a:ext cx="8229600" cy="5283968"/>
          </a:xfrm>
        </p:spPr>
        <p:txBody>
          <a:bodyPr>
            <a:normAutofit/>
          </a:bodyPr>
          <a:lstStyle/>
          <a:p>
            <a:r>
              <a:rPr kumimoji="1" lang="ja-JP" altLang="en-US" sz="2800" dirty="0" smtClean="0"/>
              <a:t>このところ、</a:t>
            </a:r>
            <a:r>
              <a:rPr kumimoji="1" lang="en-US" altLang="ja-JP" sz="2800" dirty="0" smtClean="0"/>
              <a:t>C-Pricing</a:t>
            </a:r>
            <a:r>
              <a:rPr kumimoji="1" lang="ja-JP" altLang="en-US" sz="2800" dirty="0" smtClean="0"/>
              <a:t>や炭素税や炭酸ガス取引に関する話題が新聞に多く登場し</a:t>
            </a:r>
            <a:r>
              <a:rPr lang="ja-JP" altLang="en-US" sz="2800" dirty="0" smtClean="0"/>
              <a:t>て来た</a:t>
            </a:r>
            <a:r>
              <a:rPr kumimoji="1" lang="ja-JP" altLang="en-US" sz="2800" dirty="0" smtClean="0"/>
              <a:t>。</a:t>
            </a:r>
            <a:endParaRPr kumimoji="1" lang="en-US" altLang="ja-JP" sz="2800" dirty="0" smtClean="0"/>
          </a:p>
          <a:p>
            <a:r>
              <a:rPr lang="ja-JP" altLang="en-US" sz="2800" dirty="0"/>
              <a:t>これ</a:t>
            </a:r>
            <a:r>
              <a:rPr lang="ja-JP" altLang="en-US" sz="2800" dirty="0" smtClean="0"/>
              <a:t>は、政府が</a:t>
            </a:r>
            <a:r>
              <a:rPr lang="en-US" altLang="ja-JP" sz="2800" dirty="0" smtClean="0"/>
              <a:t>2050</a:t>
            </a:r>
            <a:r>
              <a:rPr lang="ja-JP" altLang="en-US" sz="2800" dirty="0" smtClean="0"/>
              <a:t>年のエネルギー計画推進のために、このような政策を具体的に進めようとしていることの現れと考えられる。</a:t>
            </a:r>
            <a:endParaRPr lang="en-US" altLang="ja-JP" sz="2800" dirty="0" smtClean="0"/>
          </a:p>
          <a:p>
            <a:r>
              <a:rPr kumimoji="1" lang="ja-JP" altLang="en-US" sz="2800" dirty="0"/>
              <a:t>そこで</a:t>
            </a:r>
            <a:r>
              <a:rPr kumimoji="1" lang="ja-JP" altLang="en-US" sz="2800" dirty="0" smtClean="0"/>
              <a:t>、炭素税等のオーダーは</a:t>
            </a:r>
            <a:r>
              <a:rPr kumimoji="1" lang="en-US" altLang="ja-JP" sz="2800" dirty="0" smtClean="0"/>
              <a:t>2030</a:t>
            </a:r>
            <a:r>
              <a:rPr kumimoji="1" lang="ja-JP" altLang="en-US" sz="2800" dirty="0" smtClean="0"/>
              <a:t>年、</a:t>
            </a:r>
            <a:r>
              <a:rPr kumimoji="1" lang="en-US" altLang="ja-JP" sz="2800" dirty="0" smtClean="0"/>
              <a:t>2050</a:t>
            </a:r>
            <a:r>
              <a:rPr kumimoji="1" lang="ja-JP" altLang="en-US" sz="2800" dirty="0" smtClean="0"/>
              <a:t>年と、</a:t>
            </a:r>
            <a:r>
              <a:rPr lang="ja-JP" altLang="en-US" sz="2800" dirty="0" smtClean="0"/>
              <a:t>どの</a:t>
            </a:r>
            <a:r>
              <a:rPr lang="ja-JP" altLang="en-US" sz="2800" dirty="0"/>
              <a:t>よう</a:t>
            </a:r>
            <a:r>
              <a:rPr lang="ja-JP" altLang="en-US" sz="2800" dirty="0" smtClean="0"/>
              <a:t>になって行くであろうか眺めてみるために、</a:t>
            </a:r>
            <a:endParaRPr kumimoji="1" lang="en-US" altLang="ja-JP" sz="2800" dirty="0" smtClean="0"/>
          </a:p>
          <a:p>
            <a:r>
              <a:rPr kumimoji="1" lang="ja-JP" altLang="en-US" sz="2800" dirty="0" smtClean="0"/>
              <a:t>各火力発電コスト</a:t>
            </a:r>
            <a:r>
              <a:rPr kumimoji="1" lang="ja-JP" altLang="en-US" sz="2800" dirty="0" smtClean="0">
                <a:solidFill>
                  <a:schemeClr val="bg1">
                    <a:lumMod val="50000"/>
                  </a:schemeClr>
                </a:solidFill>
              </a:rPr>
              <a:t>（価格では無い）</a:t>
            </a:r>
            <a:r>
              <a:rPr kumimoji="1" lang="ja-JP" altLang="en-US" sz="2800" dirty="0" smtClean="0"/>
              <a:t>の排出がゼロとされる再エネの発電コストと対比し、それぞれの火力発電からの炭酸ガス排出コスト（再エネ</a:t>
            </a:r>
            <a:r>
              <a:rPr kumimoji="1" lang="en-US" altLang="ja-JP" sz="2800" dirty="0" smtClean="0"/>
              <a:t>Parity</a:t>
            </a:r>
            <a:r>
              <a:rPr kumimoji="1" lang="ja-JP" altLang="en-US" sz="2800" dirty="0" smtClean="0"/>
              <a:t>火力発電コスト）を検討してみた。</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634082"/>
          </a:xfrm>
        </p:spPr>
        <p:txBody>
          <a:bodyPr>
            <a:normAutofit/>
          </a:bodyPr>
          <a:lstStyle/>
          <a:p>
            <a:r>
              <a:rPr lang="en-US" altLang="ja-JP" sz="2800" dirty="0"/>
              <a:t> </a:t>
            </a:r>
            <a:r>
              <a:rPr lang="ja-JP" altLang="en-US" sz="2800" dirty="0" smtClean="0"/>
              <a:t>再エネ</a:t>
            </a:r>
            <a:r>
              <a:rPr lang="en-US" altLang="ja-JP" sz="2800" dirty="0" smtClean="0"/>
              <a:t>Parity </a:t>
            </a:r>
            <a:r>
              <a:rPr lang="ja-JP" altLang="en-US" sz="2800" dirty="0" smtClean="0"/>
              <a:t>火力</a:t>
            </a:r>
            <a:r>
              <a:rPr lang="en-US" altLang="ja-JP" sz="2800" dirty="0" smtClean="0"/>
              <a:t>C-Price (</a:t>
            </a:r>
            <a:r>
              <a:rPr lang="ja-JP" altLang="en-US" sz="2800" dirty="0" smtClean="0"/>
              <a:t>現状）</a:t>
            </a:r>
            <a:endParaRPr kumimoji="1" lang="ja-JP" altLang="en-US" sz="2800" dirty="0"/>
          </a:p>
        </p:txBody>
      </p:sp>
      <p:sp>
        <p:nvSpPr>
          <p:cNvPr id="3" name="コンテンツ プレースホルダ 2"/>
          <p:cNvSpPr>
            <a:spLocks noGrp="1"/>
          </p:cNvSpPr>
          <p:nvPr>
            <p:ph idx="1"/>
          </p:nvPr>
        </p:nvSpPr>
        <p:spPr>
          <a:xfrm>
            <a:off x="467544" y="548680"/>
            <a:ext cx="8208912" cy="1296144"/>
          </a:xfrm>
        </p:spPr>
        <p:txBody>
          <a:bodyPr>
            <a:noAutofit/>
          </a:bodyPr>
          <a:lstStyle/>
          <a:p>
            <a:pPr>
              <a:buNone/>
            </a:pPr>
            <a:r>
              <a:rPr kumimoji="1" lang="ja-JP" altLang="en-US" sz="1800" dirty="0" smtClean="0"/>
              <a:t>再エネ</a:t>
            </a:r>
            <a:r>
              <a:rPr kumimoji="1" lang="en-US" altLang="ja-JP" sz="1800" dirty="0" smtClean="0"/>
              <a:t>Parity C-Price</a:t>
            </a:r>
            <a:r>
              <a:rPr kumimoji="1" lang="ja-JP" altLang="en-US" sz="1800" dirty="0" smtClean="0"/>
              <a:t>が低い発電は燃料費、設備費が高く、再エネコストとの</a:t>
            </a:r>
            <a:endParaRPr kumimoji="1" lang="en-US" altLang="ja-JP" sz="1800" dirty="0" smtClean="0"/>
          </a:p>
          <a:p>
            <a:pPr>
              <a:buNone/>
            </a:pPr>
            <a:r>
              <a:rPr kumimoji="1" lang="ja-JP" altLang="en-US" sz="1800" dirty="0" smtClean="0"/>
              <a:t>コスト差が少ないか、排出量が大きいことを示す。</a:t>
            </a:r>
            <a:endParaRPr kumimoji="1" lang="en-US" altLang="ja-JP" sz="1800" dirty="0" smtClean="0"/>
          </a:p>
          <a:p>
            <a:pPr>
              <a:buNone/>
            </a:pPr>
            <a:r>
              <a:rPr lang="ja-JP" altLang="en-US" sz="1800" dirty="0" smtClean="0"/>
              <a:t>再エネ割合及び各発電コスト等は、後述する考え方及び</a:t>
            </a:r>
            <a:r>
              <a:rPr lang="en-US" altLang="ja-JP" sz="1800" dirty="0" smtClean="0"/>
              <a:t>Cost</a:t>
            </a:r>
            <a:r>
              <a:rPr lang="ja-JP" altLang="en-US" sz="1800" dirty="0" smtClean="0"/>
              <a:t>要素で設定。</a:t>
            </a:r>
            <a:endParaRPr lang="en-US" altLang="ja-JP" sz="1800" dirty="0" smtClean="0"/>
          </a:p>
          <a:p>
            <a:pPr>
              <a:buNone/>
            </a:pPr>
            <a:r>
              <a:rPr kumimoji="1" lang="ja-JP" altLang="en-US" sz="1800" dirty="0"/>
              <a:t>現状で</a:t>
            </a:r>
            <a:r>
              <a:rPr kumimoji="1" lang="ja-JP" altLang="en-US" sz="1800" dirty="0" smtClean="0"/>
              <a:t>は、概ね</a:t>
            </a:r>
            <a:r>
              <a:rPr kumimoji="1" lang="en-US" altLang="ja-JP" sz="1800" dirty="0" smtClean="0"/>
              <a:t>CCS</a:t>
            </a:r>
            <a:r>
              <a:rPr kumimoji="1" lang="ja-JP" altLang="en-US" sz="1800" dirty="0" smtClean="0"/>
              <a:t>コスト（</a:t>
            </a:r>
            <a:r>
              <a:rPr kumimoji="1" lang="en-US" altLang="ja-JP" sz="1800" dirty="0" smtClean="0"/>
              <a:t>50</a:t>
            </a:r>
            <a:r>
              <a:rPr kumimoji="1" lang="ja-JP" altLang="en-US" sz="1800" dirty="0" smtClean="0"/>
              <a:t>～</a:t>
            </a:r>
            <a:r>
              <a:rPr kumimoji="1" lang="en-US" altLang="ja-JP" sz="1800" dirty="0" smtClean="0"/>
              <a:t>90$/tCO2)</a:t>
            </a:r>
            <a:r>
              <a:rPr kumimoji="1" lang="ja-JP" altLang="en-US" sz="1800" dirty="0" smtClean="0"/>
              <a:t>程度を加えれば、再エネコストと同等</a:t>
            </a:r>
            <a:r>
              <a:rPr lang="ja-JP" altLang="en-US" sz="1800" dirty="0"/>
              <a:t>。</a:t>
            </a:r>
            <a:endParaRPr kumimoji="1" lang="ja-JP" altLang="en-US" sz="1800" dirty="0"/>
          </a:p>
        </p:txBody>
      </p:sp>
      <p:cxnSp>
        <p:nvCxnSpPr>
          <p:cNvPr id="6" name="直線コネクタ 5"/>
          <p:cNvCxnSpPr/>
          <p:nvPr/>
        </p:nvCxnSpPr>
        <p:spPr>
          <a:xfrm>
            <a:off x="6781800" y="11544300"/>
            <a:ext cx="3543300" cy="0"/>
          </a:xfrm>
          <a:prstGeom prst="line">
            <a:avLst/>
          </a:prstGeom>
          <a:ln w="25400">
            <a:solidFill>
              <a:srgbClr val="FF66CC"/>
            </a:solidFill>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2372975" y="11715750"/>
            <a:ext cx="3543300" cy="0"/>
          </a:xfrm>
          <a:prstGeom prst="line">
            <a:avLst/>
          </a:prstGeom>
          <a:ln w="25400">
            <a:solidFill>
              <a:srgbClr val="FF66CC"/>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2525375" y="11868150"/>
            <a:ext cx="3543300" cy="0"/>
          </a:xfrm>
          <a:prstGeom prst="line">
            <a:avLst/>
          </a:prstGeom>
          <a:ln w="25400">
            <a:solidFill>
              <a:srgbClr val="FF66CC"/>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2677775" y="12020550"/>
            <a:ext cx="3543300" cy="0"/>
          </a:xfrm>
          <a:prstGeom prst="line">
            <a:avLst/>
          </a:prstGeom>
          <a:ln w="25400">
            <a:solidFill>
              <a:srgbClr val="FF66CC"/>
            </a:solidFill>
            <a:prstDash val="dash"/>
          </a:ln>
        </p:spPr>
        <p:style>
          <a:lnRef idx="1">
            <a:schemeClr val="accent1"/>
          </a:lnRef>
          <a:fillRef idx="0">
            <a:schemeClr val="accent1"/>
          </a:fillRef>
          <a:effectRef idx="0">
            <a:schemeClr val="accent1"/>
          </a:effectRef>
          <a:fontRef idx="minor">
            <a:schemeClr val="tx1"/>
          </a:fontRef>
        </p:style>
      </p:cxnSp>
      <p:pic>
        <p:nvPicPr>
          <p:cNvPr id="1032" name="Picture 8"/>
          <p:cNvPicPr>
            <a:picLocks noChangeAspect="1" noChangeArrowheads="1"/>
          </p:cNvPicPr>
          <p:nvPr/>
        </p:nvPicPr>
        <p:blipFill>
          <a:blip r:embed="rId2" cstate="print">
            <a:lum bright="-10000" contrast="20000"/>
          </a:blip>
          <a:srcRect/>
          <a:stretch>
            <a:fillRect/>
          </a:stretch>
        </p:blipFill>
        <p:spPr bwMode="auto">
          <a:xfrm>
            <a:off x="607830" y="1970088"/>
            <a:ext cx="7929066" cy="469927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548680"/>
          </a:xfrm>
        </p:spPr>
        <p:txBody>
          <a:bodyPr>
            <a:normAutofit/>
          </a:bodyPr>
          <a:lstStyle/>
          <a:p>
            <a:r>
              <a:rPr lang="ja-JP" altLang="en-US" sz="2800" dirty="0" smtClean="0"/>
              <a:t>再エネ</a:t>
            </a:r>
            <a:r>
              <a:rPr lang="en-US" altLang="ja-JP" sz="2800" dirty="0" smtClean="0"/>
              <a:t>Parity </a:t>
            </a:r>
            <a:r>
              <a:rPr lang="ja-JP" altLang="en-US" sz="2800" dirty="0" smtClean="0"/>
              <a:t>火力</a:t>
            </a:r>
            <a:r>
              <a:rPr lang="en-US" altLang="ja-JP" sz="2800" dirty="0" smtClean="0"/>
              <a:t>C-Price (2030</a:t>
            </a:r>
            <a:r>
              <a:rPr lang="ja-JP" altLang="en-US" sz="2800" dirty="0" smtClean="0"/>
              <a:t>年</a:t>
            </a:r>
            <a:r>
              <a:rPr lang="en-US" altLang="ja-JP" sz="2800" dirty="0" smtClean="0"/>
              <a:t>)</a:t>
            </a:r>
            <a:endParaRPr kumimoji="1" lang="ja-JP" altLang="en-US" sz="2800" dirty="0"/>
          </a:p>
        </p:txBody>
      </p:sp>
      <p:sp>
        <p:nvSpPr>
          <p:cNvPr id="3" name="コンテンツ プレースホルダ 2"/>
          <p:cNvSpPr>
            <a:spLocks noGrp="1"/>
          </p:cNvSpPr>
          <p:nvPr>
            <p:ph idx="1"/>
          </p:nvPr>
        </p:nvSpPr>
        <p:spPr>
          <a:xfrm>
            <a:off x="251520" y="548680"/>
            <a:ext cx="8892480" cy="1008112"/>
          </a:xfrm>
        </p:spPr>
        <p:txBody>
          <a:bodyPr>
            <a:normAutofit fontScale="70000" lnSpcReduction="20000"/>
          </a:bodyPr>
          <a:lstStyle/>
          <a:p>
            <a:pPr>
              <a:buNone/>
            </a:pPr>
            <a:r>
              <a:rPr kumimoji="1" lang="en-US" altLang="ja-JP" sz="2600" dirty="0" smtClean="0"/>
              <a:t>2030</a:t>
            </a:r>
            <a:r>
              <a:rPr kumimoji="1" lang="ja-JP" altLang="en-US" sz="2600" dirty="0" smtClean="0"/>
              <a:t>年は再エネ</a:t>
            </a:r>
            <a:r>
              <a:rPr lang="ja-JP" altLang="en-US" sz="2600" dirty="0" smtClean="0"/>
              <a:t>の</a:t>
            </a:r>
            <a:r>
              <a:rPr lang="en-US" altLang="ja-JP" sz="2600" dirty="0" smtClean="0"/>
              <a:t>WT</a:t>
            </a:r>
            <a:r>
              <a:rPr lang="ja-JP" altLang="en-US" sz="2600" dirty="0" smtClean="0"/>
              <a:t>比率</a:t>
            </a:r>
            <a:r>
              <a:rPr kumimoji="1" lang="ja-JP" altLang="en-US" sz="2600" dirty="0" smtClean="0"/>
              <a:t>が高く、高コストとなり、</a:t>
            </a:r>
            <a:r>
              <a:rPr kumimoji="1" lang="en-US" altLang="ja-JP" sz="2600" dirty="0" smtClean="0"/>
              <a:t>C-Price</a:t>
            </a:r>
            <a:r>
              <a:rPr kumimoji="1" lang="ja-JP" altLang="en-US" sz="2600" dirty="0" smtClean="0"/>
              <a:t>は高くなる。</a:t>
            </a:r>
            <a:endParaRPr kumimoji="1" lang="en-US" altLang="ja-JP" sz="2600" dirty="0" smtClean="0"/>
          </a:p>
          <a:p>
            <a:pPr>
              <a:buNone/>
            </a:pPr>
            <a:r>
              <a:rPr lang="ja-JP" altLang="en-US" sz="2600" dirty="0"/>
              <a:t>天然</a:t>
            </a:r>
            <a:r>
              <a:rPr lang="ja-JP" altLang="en-US" sz="2600" dirty="0" smtClean="0"/>
              <a:t>ガスからの水素（アンモニア）火力は輸送コストを除外しても、再エネ電気より高コスト。</a:t>
            </a:r>
            <a:endParaRPr lang="en-US" altLang="ja-JP" sz="2600" dirty="0" smtClean="0"/>
          </a:p>
          <a:p>
            <a:pPr>
              <a:buNone/>
            </a:pPr>
            <a:r>
              <a:rPr lang="ja-JP" altLang="en-US" sz="2600" dirty="0" smtClean="0"/>
              <a:t>石炭が再エネより経済性が無くなるには、</a:t>
            </a:r>
            <a:r>
              <a:rPr lang="en-US" altLang="ja-JP" sz="2600" dirty="0" smtClean="0"/>
              <a:t>CCS</a:t>
            </a:r>
            <a:r>
              <a:rPr lang="ja-JP" altLang="en-US" sz="2600" dirty="0" smtClean="0"/>
              <a:t>コスト程度の</a:t>
            </a:r>
            <a:r>
              <a:rPr lang="en-US" altLang="ja-JP" sz="2600" dirty="0" smtClean="0"/>
              <a:t>C-Tax</a:t>
            </a:r>
            <a:r>
              <a:rPr lang="ja-JP" altLang="en-US" sz="2600" dirty="0" smtClean="0"/>
              <a:t>で可能。</a:t>
            </a:r>
            <a:endParaRPr kumimoji="1" lang="ja-JP" altLang="en-US" sz="1800" dirty="0"/>
          </a:p>
        </p:txBody>
      </p:sp>
      <p:pic>
        <p:nvPicPr>
          <p:cNvPr id="2053" name="Picture 5"/>
          <p:cNvPicPr>
            <a:picLocks noChangeAspect="1" noChangeArrowheads="1"/>
          </p:cNvPicPr>
          <p:nvPr/>
        </p:nvPicPr>
        <p:blipFill>
          <a:blip r:embed="rId2" cstate="print">
            <a:lum bright="-10000" contrast="20000"/>
          </a:blip>
          <a:srcRect/>
          <a:stretch>
            <a:fillRect/>
          </a:stretch>
        </p:blipFill>
        <p:spPr bwMode="auto">
          <a:xfrm>
            <a:off x="179512" y="1484784"/>
            <a:ext cx="8640960" cy="525302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562074"/>
          </a:xfrm>
        </p:spPr>
        <p:txBody>
          <a:bodyPr>
            <a:normAutofit/>
          </a:bodyPr>
          <a:lstStyle/>
          <a:p>
            <a:r>
              <a:rPr lang="ja-JP" altLang="en-US" sz="2800" dirty="0" smtClean="0"/>
              <a:t>再エネ</a:t>
            </a:r>
            <a:r>
              <a:rPr lang="en-US" altLang="ja-JP" sz="2800" dirty="0" smtClean="0"/>
              <a:t>Parity </a:t>
            </a:r>
            <a:r>
              <a:rPr lang="ja-JP" altLang="en-US" sz="2800" dirty="0" smtClean="0"/>
              <a:t>火力</a:t>
            </a:r>
            <a:r>
              <a:rPr lang="en-US" altLang="ja-JP" sz="2800" dirty="0" smtClean="0"/>
              <a:t>C-Price (2050</a:t>
            </a:r>
            <a:r>
              <a:rPr lang="ja-JP" altLang="en-US" sz="2800" dirty="0" smtClean="0"/>
              <a:t>年</a:t>
            </a:r>
            <a:r>
              <a:rPr lang="en-US" altLang="ja-JP" sz="2800" dirty="0" smtClean="0"/>
              <a:t>)</a:t>
            </a:r>
            <a:endParaRPr kumimoji="1" lang="ja-JP" altLang="en-US" sz="2800" dirty="0"/>
          </a:p>
        </p:txBody>
      </p:sp>
      <p:sp>
        <p:nvSpPr>
          <p:cNvPr id="3" name="コンテンツ プレースホルダ 2"/>
          <p:cNvSpPr>
            <a:spLocks noGrp="1"/>
          </p:cNvSpPr>
          <p:nvPr>
            <p:ph idx="1"/>
          </p:nvPr>
        </p:nvSpPr>
        <p:spPr>
          <a:xfrm>
            <a:off x="971600" y="548680"/>
            <a:ext cx="7632848" cy="720080"/>
          </a:xfrm>
        </p:spPr>
        <p:txBody>
          <a:bodyPr>
            <a:normAutofit fontScale="55000" lnSpcReduction="20000"/>
          </a:bodyPr>
          <a:lstStyle/>
          <a:p>
            <a:pPr>
              <a:buNone/>
            </a:pPr>
            <a:r>
              <a:rPr kumimoji="1" lang="en-US" altLang="ja-JP" sz="3300" dirty="0" smtClean="0"/>
              <a:t>2050</a:t>
            </a:r>
            <a:r>
              <a:rPr kumimoji="1" lang="ja-JP" altLang="en-US" sz="3300" dirty="0" smtClean="0"/>
              <a:t>年は、各火力発電は先端技術の新設となり、また再エネ設備費も下がり、</a:t>
            </a:r>
            <a:endParaRPr kumimoji="1" lang="en-US" altLang="ja-JP" sz="3300" dirty="0" smtClean="0"/>
          </a:p>
          <a:p>
            <a:pPr>
              <a:buNone/>
            </a:pPr>
            <a:r>
              <a:rPr kumimoji="1" lang="ja-JP" altLang="en-US" sz="3300" dirty="0" smtClean="0"/>
              <a:t>再エネ</a:t>
            </a:r>
            <a:r>
              <a:rPr kumimoji="1" lang="en-US" altLang="ja-JP" sz="3300" dirty="0" smtClean="0"/>
              <a:t>Cost</a:t>
            </a:r>
            <a:r>
              <a:rPr kumimoji="1" lang="ja-JP" altLang="en-US" sz="3300" dirty="0" smtClean="0"/>
              <a:t>との差が小さいため、再エネ</a:t>
            </a:r>
            <a:r>
              <a:rPr kumimoji="1" lang="en-US" altLang="ja-JP" sz="3300" dirty="0" smtClean="0"/>
              <a:t>Cost-Parity</a:t>
            </a:r>
            <a:r>
              <a:rPr kumimoji="1" lang="ja-JP" altLang="en-US" sz="3300" dirty="0" smtClean="0"/>
              <a:t>の</a:t>
            </a:r>
            <a:r>
              <a:rPr kumimoji="1" lang="en-US" altLang="ja-JP" sz="3300" dirty="0" smtClean="0"/>
              <a:t>C-Price</a:t>
            </a:r>
            <a:r>
              <a:rPr kumimoji="1" lang="ja-JP" altLang="en-US" sz="3300" dirty="0" smtClean="0"/>
              <a:t>は現状より小さ目。</a:t>
            </a:r>
            <a:endParaRPr kumimoji="1" lang="en-US" altLang="ja-JP" sz="3300" dirty="0" smtClean="0"/>
          </a:p>
          <a:p>
            <a:pPr>
              <a:buNone/>
            </a:pPr>
            <a:endParaRPr kumimoji="1" lang="ja-JP" altLang="en-US" dirty="0"/>
          </a:p>
        </p:txBody>
      </p:sp>
      <p:pic>
        <p:nvPicPr>
          <p:cNvPr id="17414" name="Picture 6"/>
          <p:cNvPicPr>
            <a:picLocks noChangeAspect="1" noChangeArrowheads="1"/>
          </p:cNvPicPr>
          <p:nvPr/>
        </p:nvPicPr>
        <p:blipFill>
          <a:blip r:embed="rId2" cstate="print">
            <a:lum bright="-10000" contrast="20000"/>
          </a:blip>
          <a:srcRect/>
          <a:stretch>
            <a:fillRect/>
          </a:stretch>
        </p:blipFill>
        <p:spPr bwMode="auto">
          <a:xfrm>
            <a:off x="251520" y="1340767"/>
            <a:ext cx="8892480" cy="540592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548680"/>
          </a:xfrm>
        </p:spPr>
        <p:txBody>
          <a:bodyPr>
            <a:normAutofit/>
          </a:bodyPr>
          <a:lstStyle/>
          <a:p>
            <a:r>
              <a:rPr kumimoji="1" lang="ja-JP" altLang="en-US" sz="2800" dirty="0" smtClean="0"/>
              <a:t>各年度の発電構成の考え方</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251520" y="4869160"/>
          <a:ext cx="8712968" cy="1818640"/>
        </p:xfrm>
        <a:graphic>
          <a:graphicData uri="http://schemas.openxmlformats.org/drawingml/2006/table">
            <a:tbl>
              <a:tblPr firstRow="1" bandRow="1">
                <a:tableStyleId>{5C22544A-7EE6-4342-B048-85BDC9FD1C3A}</a:tableStyleId>
              </a:tblPr>
              <a:tblGrid>
                <a:gridCol w="1368152"/>
                <a:gridCol w="1152128"/>
                <a:gridCol w="936104"/>
                <a:gridCol w="1008112"/>
                <a:gridCol w="1008112"/>
                <a:gridCol w="936104"/>
                <a:gridCol w="864096"/>
                <a:gridCol w="1440160"/>
              </a:tblGrid>
              <a:tr h="126216">
                <a:tc rowSpan="2">
                  <a:txBody>
                    <a:bodyPr/>
                    <a:lstStyle/>
                    <a:p>
                      <a:endParaRPr kumimoji="1" lang="ja-JP" altLang="en-US" dirty="0"/>
                    </a:p>
                  </a:txBody>
                  <a:tcPr/>
                </a:tc>
                <a:tc rowSpan="2">
                  <a:txBody>
                    <a:bodyPr/>
                    <a:lstStyle/>
                    <a:p>
                      <a:pPr algn="ctr"/>
                      <a:r>
                        <a:rPr kumimoji="1" lang="ja-JP" altLang="en-US" sz="1600" dirty="0" smtClean="0"/>
                        <a:t>再エネ</a:t>
                      </a:r>
                      <a:endParaRPr kumimoji="1" lang="ja-JP" altLang="en-US" sz="1600" dirty="0"/>
                    </a:p>
                    <a:p>
                      <a:pPr algn="ctr"/>
                      <a:r>
                        <a:rPr kumimoji="1" lang="ja-JP" altLang="en-US" sz="1600" dirty="0" smtClean="0"/>
                        <a:t>割合</a:t>
                      </a:r>
                      <a:r>
                        <a:rPr kumimoji="1" lang="en-US" altLang="ja-JP" sz="1600" dirty="0" smtClean="0"/>
                        <a:t>(%)</a:t>
                      </a:r>
                      <a:endParaRPr kumimoji="1" lang="ja-JP" altLang="en-US" sz="1600" dirty="0"/>
                    </a:p>
                  </a:txBody>
                  <a:tcPr anchor="ctr"/>
                </a:tc>
                <a:tc gridSpan="5">
                  <a:txBody>
                    <a:bodyPr/>
                    <a:lstStyle/>
                    <a:p>
                      <a:pPr algn="ctr"/>
                      <a:r>
                        <a:rPr kumimoji="1" lang="ja-JP" altLang="en-US" sz="1600" dirty="0" smtClean="0"/>
                        <a:t>再エネ構成</a:t>
                      </a:r>
                      <a:r>
                        <a:rPr kumimoji="1" lang="en-US" altLang="ja-JP" sz="1600" dirty="0" smtClean="0"/>
                        <a:t>(%)</a:t>
                      </a:r>
                      <a:endParaRPr kumimoji="1" lang="ja-JP" altLang="en-US" sz="16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600" dirty="0" smtClean="0"/>
                        <a:t>再エネコスト</a:t>
                      </a:r>
                      <a:endParaRPr kumimoji="1" lang="en-US" altLang="ja-JP" sz="1600" dirty="0" smtClean="0"/>
                    </a:p>
                    <a:p>
                      <a:pPr algn="ctr"/>
                      <a:r>
                        <a:rPr kumimoji="1" lang="ja-JP" altLang="en-US" sz="1600" dirty="0" smtClean="0"/>
                        <a:t>（円</a:t>
                      </a:r>
                      <a:r>
                        <a:rPr kumimoji="1" lang="en-US" altLang="ja-JP" sz="1600" dirty="0" smtClean="0"/>
                        <a:t>/</a:t>
                      </a:r>
                      <a:r>
                        <a:rPr kumimoji="1" lang="en-US" altLang="ja-JP" sz="1600" dirty="0" err="1" smtClean="0"/>
                        <a:t>kwh</a:t>
                      </a:r>
                      <a:r>
                        <a:rPr kumimoji="1" lang="en-US" altLang="ja-JP" sz="1600" dirty="0" smtClean="0"/>
                        <a:t>)</a:t>
                      </a:r>
                      <a:endParaRPr kumimoji="1" lang="ja-JP" altLang="en-US" sz="1600" dirty="0"/>
                    </a:p>
                  </a:txBody>
                  <a:tcPr anchor="ctr"/>
                </a:tc>
              </a:tr>
              <a:tr h="370840">
                <a:tc vMerge="1">
                  <a:txBody>
                    <a:bodyPr/>
                    <a:lstStyle/>
                    <a:p>
                      <a:endParaRPr kumimoji="1" lang="ja-JP" altLang="en-US"/>
                    </a:p>
                  </a:txBody>
                  <a:tcPr/>
                </a:tc>
                <a:tc vMerge="1">
                  <a:txBody>
                    <a:bodyPr/>
                    <a:lstStyle/>
                    <a:p>
                      <a:endParaRPr kumimoji="1" lang="ja-JP" altLang="en-US" dirty="0"/>
                    </a:p>
                  </a:txBody>
                  <a:tcPr/>
                </a:tc>
                <a:tc>
                  <a:txBody>
                    <a:bodyPr/>
                    <a:lstStyle/>
                    <a:p>
                      <a:pPr algn="ctr"/>
                      <a:r>
                        <a:rPr kumimoji="1" lang="en-US" altLang="ja-JP" sz="1600" dirty="0" smtClean="0"/>
                        <a:t>PV</a:t>
                      </a:r>
                      <a:endParaRPr kumimoji="1" lang="ja-JP" altLang="en-US" sz="1600" dirty="0"/>
                    </a:p>
                  </a:txBody>
                  <a:tcPr anchor="ctr"/>
                </a:tc>
                <a:tc>
                  <a:txBody>
                    <a:bodyPr/>
                    <a:lstStyle/>
                    <a:p>
                      <a:pPr algn="ctr"/>
                      <a:r>
                        <a:rPr kumimoji="1" lang="en-US" altLang="ja-JP" sz="1600" dirty="0" smtClean="0"/>
                        <a:t>WT</a:t>
                      </a:r>
                      <a:endParaRPr kumimoji="1" lang="ja-JP" altLang="en-US" sz="1600" dirty="0"/>
                    </a:p>
                  </a:txBody>
                  <a:tcPr anchor="ctr"/>
                </a:tc>
                <a:tc>
                  <a:txBody>
                    <a:bodyPr/>
                    <a:lstStyle/>
                    <a:p>
                      <a:pPr algn="ctr"/>
                      <a:r>
                        <a:rPr kumimoji="1" lang="en-US" altLang="ja-JP" sz="1600" dirty="0" err="1" smtClean="0"/>
                        <a:t>HyP</a:t>
                      </a:r>
                      <a:endParaRPr kumimoji="1" lang="ja-JP" altLang="en-US" sz="1600" dirty="0"/>
                    </a:p>
                  </a:txBody>
                  <a:tcPr anchor="ctr"/>
                </a:tc>
                <a:tc>
                  <a:txBody>
                    <a:bodyPr/>
                    <a:lstStyle/>
                    <a:p>
                      <a:pPr algn="ctr"/>
                      <a:r>
                        <a:rPr kumimoji="1" lang="en-US" altLang="ja-JP" sz="1600" dirty="0" err="1" smtClean="0"/>
                        <a:t>GeO</a:t>
                      </a:r>
                      <a:endParaRPr kumimoji="1" lang="ja-JP" altLang="en-US" sz="1600" dirty="0"/>
                    </a:p>
                  </a:txBody>
                  <a:tcPr anchor="ctr"/>
                </a:tc>
                <a:tc>
                  <a:txBody>
                    <a:bodyPr/>
                    <a:lstStyle/>
                    <a:p>
                      <a:pPr algn="ctr"/>
                      <a:r>
                        <a:rPr kumimoji="1" lang="en-US" altLang="ja-JP" sz="1600" dirty="0" smtClean="0"/>
                        <a:t>Bio</a:t>
                      </a:r>
                      <a:endParaRPr kumimoji="1" lang="ja-JP" altLang="en-US" sz="1600" dirty="0"/>
                    </a:p>
                  </a:txBody>
                  <a:tcPr anchor="ctr"/>
                </a:tc>
                <a:tc vMerge="1">
                  <a:txBody>
                    <a:bodyPr/>
                    <a:lstStyle/>
                    <a:p>
                      <a:endParaRPr kumimoji="1" lang="ja-JP" altLang="en-US" dirty="0"/>
                    </a:p>
                  </a:txBody>
                  <a:tcPr/>
                </a:tc>
              </a:tr>
              <a:tr h="370840">
                <a:tc>
                  <a:txBody>
                    <a:bodyPr/>
                    <a:lstStyle/>
                    <a:p>
                      <a:pPr algn="ctr"/>
                      <a:r>
                        <a:rPr kumimoji="1" lang="ja-JP" altLang="en-US" dirty="0" smtClean="0"/>
                        <a:t>現状</a:t>
                      </a:r>
                      <a:r>
                        <a:rPr kumimoji="1" lang="en-US" altLang="ja-JP" sz="1400" dirty="0" smtClean="0"/>
                        <a:t>(2019</a:t>
                      </a:r>
                      <a:r>
                        <a:rPr kumimoji="1" lang="ja-JP" altLang="en-US" sz="1400" dirty="0" smtClean="0"/>
                        <a:t>年</a:t>
                      </a:r>
                      <a:r>
                        <a:rPr kumimoji="1" lang="en-US" altLang="ja-JP" sz="1400" dirty="0" smtClean="0"/>
                        <a:t>)</a:t>
                      </a:r>
                      <a:endParaRPr kumimoji="1" lang="ja-JP" altLang="en-US" sz="1400" dirty="0"/>
                    </a:p>
                  </a:txBody>
                  <a:tcPr anchor="ctr"/>
                </a:tc>
                <a:tc>
                  <a:txBody>
                    <a:bodyPr/>
                    <a:lstStyle/>
                    <a:p>
                      <a:pPr algn="ctr"/>
                      <a:r>
                        <a:rPr kumimoji="1" lang="en-US" altLang="ja-JP" dirty="0" smtClean="0"/>
                        <a:t>19.1</a:t>
                      </a:r>
                      <a:endParaRPr kumimoji="1" lang="ja-JP" altLang="en-US" dirty="0"/>
                    </a:p>
                  </a:txBody>
                  <a:tcPr anchor="ctr"/>
                </a:tc>
                <a:tc>
                  <a:txBody>
                    <a:bodyPr/>
                    <a:lstStyle/>
                    <a:p>
                      <a:pPr algn="ctr"/>
                      <a:r>
                        <a:rPr kumimoji="1" lang="en-US" altLang="ja-JP" dirty="0" smtClean="0"/>
                        <a:t>39.8</a:t>
                      </a:r>
                      <a:endParaRPr kumimoji="1" lang="ja-JP" altLang="en-US" dirty="0"/>
                    </a:p>
                  </a:txBody>
                  <a:tcPr anchor="ctr"/>
                </a:tc>
                <a:tc>
                  <a:txBody>
                    <a:bodyPr/>
                    <a:lstStyle/>
                    <a:p>
                      <a:pPr algn="ctr"/>
                      <a:r>
                        <a:rPr kumimoji="1" lang="en-US" altLang="ja-JP" dirty="0" smtClean="0"/>
                        <a:t>4.2</a:t>
                      </a:r>
                      <a:endParaRPr kumimoji="1" lang="ja-JP" altLang="en-US" dirty="0"/>
                    </a:p>
                  </a:txBody>
                  <a:tcPr anchor="ctr"/>
                </a:tc>
                <a:tc>
                  <a:txBody>
                    <a:bodyPr/>
                    <a:lstStyle/>
                    <a:p>
                      <a:pPr algn="ctr"/>
                      <a:r>
                        <a:rPr kumimoji="1" lang="en-US" altLang="ja-JP" dirty="0" smtClean="0"/>
                        <a:t>40.3</a:t>
                      </a:r>
                      <a:endParaRPr kumimoji="1" lang="ja-JP" altLang="en-US" dirty="0"/>
                    </a:p>
                  </a:txBody>
                  <a:tcPr anchor="ctr"/>
                </a:tc>
                <a:tc>
                  <a:txBody>
                    <a:bodyPr/>
                    <a:lstStyle/>
                    <a:p>
                      <a:pPr algn="ctr"/>
                      <a:r>
                        <a:rPr kumimoji="1" lang="en-US" altLang="ja-JP" dirty="0" smtClean="0"/>
                        <a:t>1.0</a:t>
                      </a:r>
                      <a:endParaRPr kumimoji="1" lang="ja-JP" altLang="en-US" dirty="0"/>
                    </a:p>
                  </a:txBody>
                  <a:tcPr anchor="ctr"/>
                </a:tc>
                <a:tc>
                  <a:txBody>
                    <a:bodyPr/>
                    <a:lstStyle/>
                    <a:p>
                      <a:pPr algn="ctr"/>
                      <a:r>
                        <a:rPr kumimoji="1" lang="en-US" altLang="ja-JP" dirty="0" smtClean="0"/>
                        <a:t>14.7</a:t>
                      </a:r>
                      <a:endParaRPr kumimoji="1" lang="ja-JP" altLang="en-US" dirty="0"/>
                    </a:p>
                  </a:txBody>
                  <a:tcPr anchor="ctr"/>
                </a:tc>
                <a:tc>
                  <a:txBody>
                    <a:bodyPr/>
                    <a:lstStyle/>
                    <a:p>
                      <a:pPr algn="ctr"/>
                      <a:r>
                        <a:rPr kumimoji="1" lang="en-US" altLang="ja-JP" dirty="0" smtClean="0"/>
                        <a:t>11.1</a:t>
                      </a:r>
                      <a:endParaRPr kumimoji="1" lang="ja-JP" altLang="en-US" dirty="0"/>
                    </a:p>
                  </a:txBody>
                  <a:tcPr anchor="ctr"/>
                </a:tc>
              </a:tr>
              <a:tr h="370840">
                <a:tc>
                  <a:txBody>
                    <a:bodyPr/>
                    <a:lstStyle/>
                    <a:p>
                      <a:pPr algn="ctr"/>
                      <a:r>
                        <a:rPr kumimoji="1" lang="en-US" altLang="ja-JP" dirty="0" smtClean="0"/>
                        <a:t>2030</a:t>
                      </a:r>
                      <a:r>
                        <a:rPr kumimoji="1" lang="ja-JP" altLang="en-US" dirty="0" smtClean="0"/>
                        <a:t>年</a:t>
                      </a:r>
                      <a:endParaRPr kumimoji="1" lang="ja-JP" altLang="en-US" dirty="0"/>
                    </a:p>
                  </a:txBody>
                  <a:tcPr anchor="ctr"/>
                </a:tc>
                <a:tc>
                  <a:txBody>
                    <a:bodyPr/>
                    <a:lstStyle/>
                    <a:p>
                      <a:pPr algn="ctr"/>
                      <a:r>
                        <a:rPr kumimoji="1" lang="en-US" altLang="ja-JP" dirty="0" smtClean="0"/>
                        <a:t>32.6</a:t>
                      </a:r>
                      <a:endParaRPr kumimoji="1" lang="ja-JP" altLang="en-US" dirty="0"/>
                    </a:p>
                  </a:txBody>
                  <a:tcPr anchor="ctr"/>
                </a:tc>
                <a:tc>
                  <a:txBody>
                    <a:bodyPr/>
                    <a:lstStyle/>
                    <a:p>
                      <a:pPr algn="ctr"/>
                      <a:r>
                        <a:rPr kumimoji="1" lang="en-US" altLang="ja-JP" dirty="0" smtClean="0"/>
                        <a:t>36.7</a:t>
                      </a:r>
                      <a:endParaRPr kumimoji="1" lang="ja-JP" altLang="en-US" dirty="0"/>
                    </a:p>
                  </a:txBody>
                  <a:tcPr anchor="ctr"/>
                </a:tc>
                <a:tc>
                  <a:txBody>
                    <a:bodyPr/>
                    <a:lstStyle/>
                    <a:p>
                      <a:pPr algn="ctr"/>
                      <a:r>
                        <a:rPr kumimoji="1" lang="en-US" altLang="ja-JP" dirty="0" smtClean="0"/>
                        <a:t>20.4</a:t>
                      </a:r>
                      <a:endParaRPr kumimoji="1" lang="ja-JP" altLang="en-US" dirty="0"/>
                    </a:p>
                  </a:txBody>
                  <a:tcPr anchor="ctr"/>
                </a:tc>
                <a:tc>
                  <a:txBody>
                    <a:bodyPr/>
                    <a:lstStyle/>
                    <a:p>
                      <a:pPr algn="ctr"/>
                      <a:r>
                        <a:rPr kumimoji="1" lang="en-US" altLang="ja-JP" dirty="0" smtClean="0"/>
                        <a:t>36.8</a:t>
                      </a:r>
                      <a:endParaRPr kumimoji="1" lang="ja-JP" altLang="en-US" dirty="0"/>
                    </a:p>
                  </a:txBody>
                  <a:tcPr anchor="ctr"/>
                </a:tc>
                <a:tc>
                  <a:txBody>
                    <a:bodyPr/>
                    <a:lstStyle/>
                    <a:p>
                      <a:pPr algn="ctr"/>
                      <a:r>
                        <a:rPr kumimoji="1" lang="en-US" altLang="ja-JP" dirty="0" smtClean="0"/>
                        <a:t>0.7</a:t>
                      </a:r>
                      <a:endParaRPr kumimoji="1" lang="ja-JP" altLang="en-US" dirty="0"/>
                    </a:p>
                  </a:txBody>
                  <a:tcPr anchor="ctr"/>
                </a:tc>
                <a:tc>
                  <a:txBody>
                    <a:bodyPr/>
                    <a:lstStyle/>
                    <a:p>
                      <a:pPr algn="ctr"/>
                      <a:r>
                        <a:rPr kumimoji="1" lang="en-US" altLang="ja-JP" dirty="0" smtClean="0"/>
                        <a:t>5.9</a:t>
                      </a:r>
                      <a:endParaRPr kumimoji="1" lang="ja-JP" altLang="en-US" dirty="0"/>
                    </a:p>
                  </a:txBody>
                  <a:tcPr anchor="ctr"/>
                </a:tc>
                <a:tc>
                  <a:txBody>
                    <a:bodyPr/>
                    <a:lstStyle/>
                    <a:p>
                      <a:pPr algn="ctr"/>
                      <a:r>
                        <a:rPr kumimoji="1" lang="en-US" altLang="ja-JP" dirty="0" smtClean="0"/>
                        <a:t>13.3</a:t>
                      </a:r>
                      <a:endParaRPr kumimoji="1" lang="ja-JP" altLang="en-US" dirty="0"/>
                    </a:p>
                  </a:txBody>
                  <a:tcPr anchor="ctr"/>
                </a:tc>
              </a:tr>
              <a:tr h="370840">
                <a:tc>
                  <a:txBody>
                    <a:bodyPr/>
                    <a:lstStyle/>
                    <a:p>
                      <a:pPr algn="ctr"/>
                      <a:r>
                        <a:rPr kumimoji="1" lang="en-US" altLang="ja-JP" dirty="0" smtClean="0"/>
                        <a:t>2050</a:t>
                      </a:r>
                      <a:r>
                        <a:rPr kumimoji="1" lang="ja-JP" altLang="en-US" dirty="0" smtClean="0"/>
                        <a:t>年</a:t>
                      </a:r>
                      <a:endParaRPr kumimoji="1" lang="ja-JP" altLang="en-US" dirty="0"/>
                    </a:p>
                  </a:txBody>
                  <a:tcPr anchor="ctr"/>
                </a:tc>
                <a:tc>
                  <a:txBody>
                    <a:bodyPr/>
                    <a:lstStyle/>
                    <a:p>
                      <a:pPr algn="ctr"/>
                      <a:r>
                        <a:rPr kumimoji="1" lang="en-US" altLang="ja-JP" dirty="0" smtClean="0"/>
                        <a:t>76.5</a:t>
                      </a:r>
                      <a:endParaRPr kumimoji="1" lang="ja-JP" altLang="en-US" dirty="0"/>
                    </a:p>
                  </a:txBody>
                  <a:tcPr anchor="ctr"/>
                </a:tc>
                <a:tc>
                  <a:txBody>
                    <a:bodyPr/>
                    <a:lstStyle/>
                    <a:p>
                      <a:pPr algn="ctr"/>
                      <a:r>
                        <a:rPr kumimoji="1" lang="en-US" altLang="ja-JP" dirty="0" smtClean="0"/>
                        <a:t>26.2</a:t>
                      </a:r>
                      <a:endParaRPr kumimoji="1" lang="ja-JP" altLang="en-US" dirty="0"/>
                    </a:p>
                  </a:txBody>
                  <a:tcPr anchor="ctr"/>
                </a:tc>
                <a:tc>
                  <a:txBody>
                    <a:bodyPr/>
                    <a:lstStyle/>
                    <a:p>
                      <a:pPr algn="ctr"/>
                      <a:r>
                        <a:rPr kumimoji="1" lang="en-US" altLang="ja-JP" dirty="0" smtClean="0"/>
                        <a:t>36.4</a:t>
                      </a:r>
                      <a:endParaRPr kumimoji="1" lang="ja-JP" altLang="en-US" dirty="0"/>
                    </a:p>
                  </a:txBody>
                  <a:tcPr anchor="ctr"/>
                </a:tc>
                <a:tc>
                  <a:txBody>
                    <a:bodyPr/>
                    <a:lstStyle/>
                    <a:p>
                      <a:pPr algn="ctr"/>
                      <a:r>
                        <a:rPr kumimoji="1" lang="en-US" altLang="ja-JP" dirty="0" smtClean="0"/>
                        <a:t>16.1</a:t>
                      </a:r>
                      <a:endParaRPr kumimoji="1" lang="ja-JP" altLang="en-US" dirty="0"/>
                    </a:p>
                  </a:txBody>
                  <a:tcPr anchor="ctr"/>
                </a:tc>
                <a:tc>
                  <a:txBody>
                    <a:bodyPr/>
                    <a:lstStyle/>
                    <a:p>
                      <a:pPr algn="ctr"/>
                      <a:r>
                        <a:rPr kumimoji="1" lang="en-US" altLang="ja-JP" dirty="0" smtClean="0"/>
                        <a:t>17.3</a:t>
                      </a:r>
                      <a:endParaRPr kumimoji="1" lang="ja-JP" altLang="en-US" dirty="0"/>
                    </a:p>
                  </a:txBody>
                  <a:tcPr anchor="ctr"/>
                </a:tc>
                <a:tc>
                  <a:txBody>
                    <a:bodyPr/>
                    <a:lstStyle/>
                    <a:p>
                      <a:pPr algn="ctr"/>
                      <a:r>
                        <a:rPr kumimoji="1" lang="en-US" altLang="ja-JP" dirty="0" smtClean="0"/>
                        <a:t>4.0</a:t>
                      </a:r>
                      <a:endParaRPr kumimoji="1" lang="ja-JP" altLang="en-US" dirty="0"/>
                    </a:p>
                  </a:txBody>
                  <a:tcPr anchor="ctr"/>
                </a:tc>
                <a:tc>
                  <a:txBody>
                    <a:bodyPr/>
                    <a:lstStyle/>
                    <a:p>
                      <a:pPr algn="ctr"/>
                      <a:r>
                        <a:rPr kumimoji="1" lang="en-US" altLang="ja-JP" dirty="0" smtClean="0"/>
                        <a:t>9.4</a:t>
                      </a:r>
                      <a:endParaRPr kumimoji="1" lang="ja-JP" altLang="en-US" dirty="0"/>
                    </a:p>
                  </a:txBody>
                  <a:tcPr anchor="ctr"/>
                </a:tc>
              </a:tr>
            </a:tbl>
          </a:graphicData>
        </a:graphic>
      </p:graphicFrame>
      <p:sp>
        <p:nvSpPr>
          <p:cNvPr id="5" name="テキスト ボックス 4"/>
          <p:cNvSpPr txBox="1"/>
          <p:nvPr/>
        </p:nvSpPr>
        <p:spPr>
          <a:xfrm>
            <a:off x="179512" y="476672"/>
            <a:ext cx="6462025" cy="338554"/>
          </a:xfrm>
          <a:prstGeom prst="rect">
            <a:avLst/>
          </a:prstGeom>
          <a:noFill/>
        </p:spPr>
        <p:txBody>
          <a:bodyPr wrap="none" rtlCol="0">
            <a:spAutoFit/>
          </a:bodyPr>
          <a:lstStyle/>
          <a:p>
            <a:r>
              <a:rPr lang="ja-JP" altLang="en-US" sz="1600" b="1" dirty="0" smtClean="0"/>
              <a:t>まず、各年の再エネ割合とその構成を設定し、再エネ全体のコストを算出</a:t>
            </a:r>
            <a:endParaRPr kumimoji="1" lang="ja-JP" altLang="en-US" sz="1600" b="1" dirty="0"/>
          </a:p>
        </p:txBody>
      </p:sp>
      <p:sp>
        <p:nvSpPr>
          <p:cNvPr id="6" name="テキスト ボックス 5"/>
          <p:cNvSpPr txBox="1"/>
          <p:nvPr/>
        </p:nvSpPr>
        <p:spPr>
          <a:xfrm>
            <a:off x="251520" y="764704"/>
            <a:ext cx="7601568" cy="584775"/>
          </a:xfrm>
          <a:prstGeom prst="rect">
            <a:avLst/>
          </a:prstGeom>
          <a:noFill/>
        </p:spPr>
        <p:txBody>
          <a:bodyPr wrap="none" rtlCol="0">
            <a:spAutoFit/>
          </a:bodyPr>
          <a:lstStyle/>
          <a:p>
            <a:r>
              <a:rPr kumimoji="1" lang="ja-JP" altLang="en-US" sz="1600" dirty="0" smtClean="0"/>
              <a:t>各年の再エネ割合は、</a:t>
            </a:r>
            <a:r>
              <a:rPr kumimoji="1" lang="en-US" altLang="ja-JP" sz="1600" dirty="0" smtClean="0"/>
              <a:t>2019</a:t>
            </a:r>
            <a:r>
              <a:rPr kumimoji="1" lang="ja-JP" altLang="en-US" sz="1600" dirty="0" smtClean="0"/>
              <a:t>年は、実績（</a:t>
            </a:r>
            <a:r>
              <a:rPr lang="en-US" altLang="ja-JP" sz="1600" dirty="0"/>
              <a:t> </a:t>
            </a:r>
            <a:r>
              <a:rPr lang="en-US" altLang="ja-JP" sz="1600" dirty="0">
                <a:hlinkClick r:id="rId2"/>
              </a:rPr>
              <a:t>https://</a:t>
            </a:r>
            <a:r>
              <a:rPr lang="en-US" altLang="ja-JP" sz="1600" dirty="0" smtClean="0">
                <a:hlinkClick r:id="rId2"/>
              </a:rPr>
              <a:t>www.isep.or.jp/archives/library/12745</a:t>
            </a:r>
            <a:r>
              <a:rPr lang="ja-JP" altLang="en-US" sz="1600" dirty="0" smtClean="0"/>
              <a:t>）</a:t>
            </a:r>
            <a:endParaRPr lang="en-US" altLang="ja-JP" sz="1600" dirty="0" smtClean="0"/>
          </a:p>
          <a:p>
            <a:r>
              <a:rPr kumimoji="1" lang="en-US" altLang="ja-JP" sz="1600" dirty="0" smtClean="0"/>
              <a:t>2030</a:t>
            </a:r>
            <a:r>
              <a:rPr kumimoji="1" lang="ja-JP" altLang="en-US" sz="1600" dirty="0" smtClean="0"/>
              <a:t>年、</a:t>
            </a:r>
            <a:r>
              <a:rPr kumimoji="1" lang="en-US" altLang="ja-JP" sz="1600" dirty="0" smtClean="0"/>
              <a:t>2050</a:t>
            </a:r>
            <a:r>
              <a:rPr kumimoji="1" lang="ja-JP" altLang="en-US" sz="1600" dirty="0" smtClean="0"/>
              <a:t>年を下表の割合で設定し、残りを再エネで賄うとした。</a:t>
            </a:r>
            <a:endParaRPr kumimoji="1" lang="ja-JP" altLang="en-US" sz="1600" dirty="0"/>
          </a:p>
        </p:txBody>
      </p:sp>
      <p:graphicFrame>
        <p:nvGraphicFramePr>
          <p:cNvPr id="7" name="表 6"/>
          <p:cNvGraphicFramePr>
            <a:graphicFrameLocks noGrp="1"/>
          </p:cNvGraphicFramePr>
          <p:nvPr/>
        </p:nvGraphicFramePr>
        <p:xfrm>
          <a:off x="323528" y="1412776"/>
          <a:ext cx="8568952" cy="1752600"/>
        </p:xfrm>
        <a:graphic>
          <a:graphicData uri="http://schemas.openxmlformats.org/drawingml/2006/table">
            <a:tbl>
              <a:tblPr firstRow="1" bandRow="1">
                <a:tableStyleId>{5C22544A-7EE6-4342-B048-85BDC9FD1C3A}</a:tableStyleId>
              </a:tblPr>
              <a:tblGrid>
                <a:gridCol w="1224136"/>
                <a:gridCol w="3888432"/>
                <a:gridCol w="792088"/>
                <a:gridCol w="720080"/>
                <a:gridCol w="792088"/>
                <a:gridCol w="1152128"/>
              </a:tblGrid>
              <a:tr h="370840">
                <a:tc>
                  <a:txBody>
                    <a:bodyPr/>
                    <a:lstStyle/>
                    <a:p>
                      <a:endParaRPr kumimoji="1" lang="ja-JP" altLang="en-US" dirty="0"/>
                    </a:p>
                  </a:txBody>
                  <a:tcPr/>
                </a:tc>
                <a:tc>
                  <a:txBody>
                    <a:bodyPr/>
                    <a:lstStyle/>
                    <a:p>
                      <a:r>
                        <a:rPr kumimoji="1" lang="ja-JP" altLang="en-US" dirty="0" smtClean="0"/>
                        <a:t>再エネ以外の考え方</a:t>
                      </a:r>
                      <a:endParaRPr kumimoji="1" lang="ja-JP" altLang="en-US" dirty="0"/>
                    </a:p>
                  </a:txBody>
                  <a:tcPr/>
                </a:tc>
                <a:tc>
                  <a:txBody>
                    <a:bodyPr/>
                    <a:lstStyle/>
                    <a:p>
                      <a:r>
                        <a:rPr kumimoji="1" lang="en-US" altLang="ja-JP" dirty="0" smtClean="0"/>
                        <a:t>NG</a:t>
                      </a:r>
                      <a:endParaRPr kumimoji="1" lang="ja-JP" altLang="en-US" dirty="0"/>
                    </a:p>
                  </a:txBody>
                  <a:tcPr/>
                </a:tc>
                <a:tc>
                  <a:txBody>
                    <a:bodyPr/>
                    <a:lstStyle/>
                    <a:p>
                      <a:r>
                        <a:rPr kumimoji="1" lang="en-US" altLang="ja-JP" dirty="0" smtClean="0"/>
                        <a:t>Coal</a:t>
                      </a:r>
                      <a:endParaRPr kumimoji="1" lang="ja-JP" altLang="en-US" dirty="0"/>
                    </a:p>
                  </a:txBody>
                  <a:tcPr/>
                </a:tc>
                <a:tc>
                  <a:txBody>
                    <a:bodyPr/>
                    <a:lstStyle/>
                    <a:p>
                      <a:r>
                        <a:rPr kumimoji="1" lang="en-US" altLang="ja-JP" dirty="0" smtClean="0"/>
                        <a:t>Oil</a:t>
                      </a:r>
                      <a:endParaRPr kumimoji="1" lang="ja-JP" altLang="en-US" dirty="0"/>
                    </a:p>
                  </a:txBody>
                  <a:tcPr/>
                </a:tc>
                <a:tc>
                  <a:txBody>
                    <a:bodyPr/>
                    <a:lstStyle/>
                    <a:p>
                      <a:r>
                        <a:rPr kumimoji="1" lang="en-US" altLang="ja-JP" dirty="0" smtClean="0"/>
                        <a:t>Nuke</a:t>
                      </a:r>
                      <a:endParaRPr kumimoji="1" lang="ja-JP" altLang="en-US" dirty="0"/>
                    </a:p>
                  </a:txBody>
                  <a:tcPr/>
                </a:tc>
              </a:tr>
              <a:tr h="741680">
                <a:tc>
                  <a:txBody>
                    <a:bodyPr/>
                    <a:lstStyle/>
                    <a:p>
                      <a:r>
                        <a:rPr kumimoji="1" lang="en-US" altLang="ja-JP" dirty="0" smtClean="0"/>
                        <a:t>2030</a:t>
                      </a:r>
                      <a:r>
                        <a:rPr kumimoji="1" lang="ja-JP" altLang="en-US" dirty="0" smtClean="0"/>
                        <a:t>年</a:t>
                      </a:r>
                      <a:endParaRPr kumimoji="1" lang="ja-JP" altLang="en-US" dirty="0"/>
                    </a:p>
                  </a:txBody>
                  <a:tcPr/>
                </a:tc>
                <a:tc>
                  <a:txBody>
                    <a:bodyPr/>
                    <a:lstStyle/>
                    <a:p>
                      <a:r>
                        <a:rPr kumimoji="1" lang="ja-JP" altLang="en-US" dirty="0" smtClean="0"/>
                        <a:t>原発</a:t>
                      </a:r>
                      <a:r>
                        <a:rPr kumimoji="1" lang="en-US" altLang="ja-JP" dirty="0" smtClean="0"/>
                        <a:t>40</a:t>
                      </a:r>
                      <a:r>
                        <a:rPr kumimoji="1" lang="ja-JP" altLang="en-US" dirty="0" smtClean="0"/>
                        <a:t>年以下、火力発電を</a:t>
                      </a:r>
                      <a:r>
                        <a:rPr kumimoji="1" lang="en-US" altLang="ja-JP" dirty="0" smtClean="0"/>
                        <a:t>60%</a:t>
                      </a:r>
                      <a:r>
                        <a:rPr kumimoji="1" lang="ja-JP" altLang="en-US" dirty="0" smtClean="0"/>
                        <a:t>以下とし、</a:t>
                      </a:r>
                      <a:r>
                        <a:rPr kumimoji="1" lang="en-US" altLang="ja-JP" dirty="0" err="1" smtClean="0"/>
                        <a:t>Oil:Minimum</a:t>
                      </a:r>
                      <a:r>
                        <a:rPr kumimoji="1" lang="ja-JP" altLang="en-US" dirty="0" err="1" smtClean="0"/>
                        <a:t>、</a:t>
                      </a:r>
                      <a:r>
                        <a:rPr kumimoji="1" lang="en-US" altLang="ja-JP" dirty="0" smtClean="0"/>
                        <a:t>NG</a:t>
                      </a:r>
                      <a:r>
                        <a:rPr kumimoji="1" lang="ja-JP" altLang="en-US" dirty="0" err="1" smtClean="0"/>
                        <a:t>、</a:t>
                      </a:r>
                      <a:r>
                        <a:rPr kumimoji="1" lang="en-US" altLang="ja-JP" dirty="0" smtClean="0"/>
                        <a:t>Coal</a:t>
                      </a:r>
                      <a:r>
                        <a:rPr kumimoji="1" lang="ja-JP" altLang="en-US" dirty="0" smtClean="0"/>
                        <a:t>：半々</a:t>
                      </a:r>
                      <a:endParaRPr kumimoji="1" lang="ja-JP" altLang="en-US" dirty="0"/>
                    </a:p>
                  </a:txBody>
                  <a:tcPr/>
                </a:tc>
                <a:tc>
                  <a:txBody>
                    <a:bodyPr/>
                    <a:lstStyle/>
                    <a:p>
                      <a:r>
                        <a:rPr kumimoji="1" lang="en-US" altLang="ja-JP" dirty="0" smtClean="0"/>
                        <a:t>27</a:t>
                      </a:r>
                      <a:r>
                        <a:rPr kumimoji="1" lang="ja-JP" altLang="en-US" dirty="0" smtClean="0"/>
                        <a:t>％</a:t>
                      </a:r>
                      <a:endParaRPr kumimoji="1" lang="ja-JP" altLang="en-US" dirty="0"/>
                    </a:p>
                  </a:txBody>
                  <a:tcPr/>
                </a:tc>
                <a:tc>
                  <a:txBody>
                    <a:bodyPr/>
                    <a:lstStyle/>
                    <a:p>
                      <a:r>
                        <a:rPr kumimoji="1" lang="en-US" altLang="ja-JP" dirty="0" smtClean="0"/>
                        <a:t>26</a:t>
                      </a:r>
                      <a:r>
                        <a:rPr kumimoji="1" lang="ja-JP" altLang="en-US" dirty="0" smtClean="0"/>
                        <a:t>％</a:t>
                      </a:r>
                      <a:endParaRPr kumimoji="1" lang="ja-JP" altLang="en-US" dirty="0"/>
                    </a:p>
                  </a:txBody>
                  <a:tcPr/>
                </a:tc>
                <a:tc>
                  <a:txBody>
                    <a:bodyPr/>
                    <a:lstStyle/>
                    <a:p>
                      <a:r>
                        <a:rPr kumimoji="1" lang="en-US" altLang="ja-JP" dirty="0" smtClean="0"/>
                        <a:t>3</a:t>
                      </a:r>
                      <a:r>
                        <a:rPr kumimoji="1" lang="ja-JP" altLang="en-US" dirty="0" smtClean="0"/>
                        <a:t>％</a:t>
                      </a:r>
                      <a:endParaRPr kumimoji="1" lang="ja-JP" altLang="en-US" dirty="0"/>
                    </a:p>
                  </a:txBody>
                  <a:tcPr/>
                </a:tc>
                <a:tc>
                  <a:txBody>
                    <a:bodyPr/>
                    <a:lstStyle/>
                    <a:p>
                      <a:r>
                        <a:rPr kumimoji="1" lang="en-US" altLang="ja-JP" dirty="0" smtClean="0"/>
                        <a:t>40</a:t>
                      </a:r>
                      <a:r>
                        <a:rPr kumimoji="1" lang="ja-JP" altLang="en-US" dirty="0" smtClean="0"/>
                        <a:t>年以下</a:t>
                      </a:r>
                      <a:r>
                        <a:rPr kumimoji="1" lang="en-US" altLang="ja-JP" dirty="0" smtClean="0"/>
                        <a:t>(11.5%)</a:t>
                      </a:r>
                      <a:endParaRPr kumimoji="1" lang="ja-JP" altLang="en-US" dirty="0"/>
                    </a:p>
                  </a:txBody>
                  <a:tcPr/>
                </a:tc>
              </a:tr>
              <a:tr h="370840">
                <a:tc>
                  <a:txBody>
                    <a:bodyPr/>
                    <a:lstStyle/>
                    <a:p>
                      <a:r>
                        <a:rPr kumimoji="1" lang="en-US" altLang="ja-JP" dirty="0" smtClean="0"/>
                        <a:t>2050</a:t>
                      </a:r>
                      <a:r>
                        <a:rPr kumimoji="1" lang="ja-JP" altLang="en-US" dirty="0" smtClean="0"/>
                        <a:t>年</a:t>
                      </a:r>
                      <a:endParaRPr kumimoji="1" lang="ja-JP" altLang="en-US" dirty="0"/>
                    </a:p>
                  </a:txBody>
                  <a:tcPr/>
                </a:tc>
                <a:tc>
                  <a:txBody>
                    <a:bodyPr/>
                    <a:lstStyle/>
                    <a:p>
                      <a:r>
                        <a:rPr kumimoji="1" lang="en-US" altLang="ja-JP" dirty="0" smtClean="0"/>
                        <a:t>2030</a:t>
                      </a:r>
                      <a:r>
                        <a:rPr kumimoji="1" lang="ja-JP" altLang="en-US" dirty="0" smtClean="0"/>
                        <a:t>年に対し、</a:t>
                      </a:r>
                      <a:r>
                        <a:rPr kumimoji="1" lang="en-US" altLang="ja-JP" dirty="0" err="1" smtClean="0"/>
                        <a:t>Coal:Minimum</a:t>
                      </a:r>
                      <a:r>
                        <a:rPr kumimoji="1" lang="ja-JP" altLang="en-US" dirty="0" err="1" smtClean="0"/>
                        <a:t>、</a:t>
                      </a:r>
                      <a:r>
                        <a:rPr kumimoji="1" lang="en-US" altLang="ja-JP" dirty="0" smtClean="0"/>
                        <a:t>NG</a:t>
                      </a:r>
                      <a:r>
                        <a:rPr kumimoji="1" lang="ja-JP" altLang="en-US" dirty="0" smtClean="0"/>
                        <a:t>を</a:t>
                      </a:r>
                      <a:r>
                        <a:rPr kumimoji="1" lang="en-US" altLang="ja-JP" dirty="0" smtClean="0"/>
                        <a:t>PV/WT</a:t>
                      </a:r>
                      <a:r>
                        <a:rPr kumimoji="1" lang="ja-JP" altLang="en-US" dirty="0" smtClean="0"/>
                        <a:t>の変動調整可能限界</a:t>
                      </a:r>
                      <a:endParaRPr kumimoji="1" lang="ja-JP" altLang="en-US" dirty="0"/>
                    </a:p>
                  </a:txBody>
                  <a:tcPr/>
                </a:tc>
                <a:tc>
                  <a:txBody>
                    <a:bodyPr/>
                    <a:lstStyle/>
                    <a:p>
                      <a:r>
                        <a:rPr kumimoji="1" lang="ja-JP" altLang="en-US" dirty="0" smtClean="0"/>
                        <a:t>約</a:t>
                      </a:r>
                      <a:r>
                        <a:rPr kumimoji="1" lang="en-US" altLang="ja-JP" dirty="0" smtClean="0"/>
                        <a:t>20</a:t>
                      </a:r>
                      <a:r>
                        <a:rPr kumimoji="1" lang="ja-JP" altLang="en-US" dirty="0" smtClean="0"/>
                        <a:t>％</a:t>
                      </a:r>
                      <a:endParaRPr kumimoji="1" lang="ja-JP" altLang="en-US" dirty="0"/>
                    </a:p>
                  </a:txBody>
                  <a:tcPr/>
                </a:tc>
                <a:tc>
                  <a:txBody>
                    <a:bodyPr/>
                    <a:lstStyle/>
                    <a:p>
                      <a:r>
                        <a:rPr kumimoji="1" lang="en-US" altLang="ja-JP" dirty="0" smtClean="0"/>
                        <a:t>0.1</a:t>
                      </a:r>
                      <a:r>
                        <a:rPr kumimoji="1" lang="en-US" altLang="ja-JP" dirty="0" smtClean="0"/>
                        <a:t>%</a:t>
                      </a:r>
                    </a:p>
                  </a:txBody>
                  <a:tcPr/>
                </a:tc>
                <a:tc>
                  <a:txBody>
                    <a:bodyPr/>
                    <a:lstStyle/>
                    <a:p>
                      <a:r>
                        <a:rPr kumimoji="1" lang="en-US" altLang="ja-JP" dirty="0" smtClean="0"/>
                        <a:t>3</a:t>
                      </a:r>
                      <a:r>
                        <a:rPr kumimoji="1" lang="ja-JP" altLang="en-US" dirty="0" smtClean="0"/>
                        <a:t>％</a:t>
                      </a:r>
                      <a:endParaRPr kumimoji="1" lang="ja-JP" altLang="en-US" dirty="0"/>
                    </a:p>
                  </a:txBody>
                  <a:tcPr/>
                </a:tc>
                <a:tc>
                  <a:txBody>
                    <a:bodyPr/>
                    <a:lstStyle/>
                    <a:p>
                      <a:r>
                        <a:rPr kumimoji="1" lang="en-US" altLang="ja-JP" dirty="0" smtClean="0"/>
                        <a:t>40</a:t>
                      </a:r>
                      <a:r>
                        <a:rPr kumimoji="1" lang="ja-JP" altLang="en-US" dirty="0" smtClean="0"/>
                        <a:t>年以下</a:t>
                      </a:r>
                      <a:r>
                        <a:rPr kumimoji="1" lang="en-US" altLang="ja-JP" dirty="0" smtClean="0"/>
                        <a:t>(0%)</a:t>
                      </a:r>
                      <a:endParaRPr kumimoji="1" lang="ja-JP" altLang="en-US" dirty="0"/>
                    </a:p>
                  </a:txBody>
                  <a:tcPr/>
                </a:tc>
              </a:tr>
            </a:tbl>
          </a:graphicData>
        </a:graphic>
      </p:graphicFrame>
      <p:sp>
        <p:nvSpPr>
          <p:cNvPr id="8" name="テキスト ボックス 7"/>
          <p:cNvSpPr txBox="1"/>
          <p:nvPr/>
        </p:nvSpPr>
        <p:spPr>
          <a:xfrm>
            <a:off x="323528" y="3212976"/>
            <a:ext cx="8496944" cy="1569660"/>
          </a:xfrm>
          <a:prstGeom prst="rect">
            <a:avLst/>
          </a:prstGeom>
          <a:noFill/>
        </p:spPr>
        <p:txBody>
          <a:bodyPr wrap="square" rtlCol="0">
            <a:spAutoFit/>
          </a:bodyPr>
          <a:lstStyle/>
          <a:p>
            <a:r>
              <a:rPr kumimoji="1" lang="ja-JP" altLang="en-US" sz="1600" dirty="0" smtClean="0"/>
              <a:t>その結果、各年の再エネ割合は下表に示す割合と、</a:t>
            </a:r>
            <a:r>
              <a:rPr lang="ja-JP" altLang="en-US" sz="1600" dirty="0" smtClean="0"/>
              <a:t>その</a:t>
            </a:r>
            <a:r>
              <a:rPr lang="ja-JP" altLang="en-US" sz="1600" dirty="0"/>
              <a:t>構成</a:t>
            </a:r>
            <a:r>
              <a:rPr lang="ja-JP" altLang="en-US" sz="1600" dirty="0" smtClean="0"/>
              <a:t>は下表となった。</a:t>
            </a:r>
            <a:endParaRPr lang="en-US" altLang="ja-JP" sz="1600" dirty="0" smtClean="0"/>
          </a:p>
          <a:p>
            <a:r>
              <a:rPr kumimoji="1" lang="ja-JP" altLang="en-US" sz="1600" dirty="0" smtClean="0"/>
              <a:t>各年の再エネの内訳は、</a:t>
            </a:r>
            <a:r>
              <a:rPr kumimoji="1" lang="en-US" altLang="ja-JP" sz="1600" dirty="0" smtClean="0"/>
              <a:t>2019</a:t>
            </a:r>
            <a:r>
              <a:rPr kumimoji="1" lang="ja-JP" altLang="en-US" sz="1600" dirty="0" smtClean="0"/>
              <a:t>年の実績以外；</a:t>
            </a:r>
            <a:endParaRPr kumimoji="1" lang="en-US" altLang="ja-JP" sz="1600" dirty="0" smtClean="0"/>
          </a:p>
          <a:p>
            <a:r>
              <a:rPr lang="ja-JP" altLang="en-US" sz="1600" dirty="0"/>
              <a:t>　</a:t>
            </a:r>
            <a:r>
              <a:rPr lang="ja-JP" altLang="en-US" sz="1600" dirty="0" smtClean="0"/>
              <a:t>・</a:t>
            </a:r>
            <a:r>
              <a:rPr lang="en-US" altLang="ja-JP" sz="1600" dirty="0" smtClean="0"/>
              <a:t>2030</a:t>
            </a:r>
            <a:r>
              <a:rPr lang="ja-JP" altLang="en-US" sz="1600" dirty="0" smtClean="0"/>
              <a:t>年は；水力をポテンシャルまで、地熱とバイオは現状並み、</a:t>
            </a:r>
            <a:r>
              <a:rPr lang="en-US" altLang="ja-JP" sz="1600" dirty="0" smtClean="0"/>
              <a:t>PV</a:t>
            </a:r>
            <a:r>
              <a:rPr lang="ja-JP" altLang="en-US" sz="1600" dirty="0" smtClean="0"/>
              <a:t>はポテンシャルの</a:t>
            </a:r>
            <a:r>
              <a:rPr kumimoji="1" lang="ja-JP" altLang="en-US" sz="1600" dirty="0" smtClean="0"/>
              <a:t>約半分、</a:t>
            </a:r>
            <a:endParaRPr kumimoji="1" lang="en-US" altLang="ja-JP" sz="1600" dirty="0" smtClean="0"/>
          </a:p>
          <a:p>
            <a:r>
              <a:rPr lang="ja-JP" altLang="en-US" sz="1600" dirty="0"/>
              <a:t>　</a:t>
            </a:r>
            <a:r>
              <a:rPr lang="ja-JP" altLang="en-US" sz="1600" dirty="0" smtClean="0"/>
              <a:t>　</a:t>
            </a:r>
            <a:r>
              <a:rPr kumimoji="1" lang="ja-JP" altLang="en-US" sz="1600" dirty="0" smtClean="0"/>
              <a:t>残りを</a:t>
            </a:r>
            <a:r>
              <a:rPr kumimoji="1" lang="en-US" altLang="ja-JP" sz="1600" dirty="0" smtClean="0"/>
              <a:t>WT</a:t>
            </a:r>
            <a:r>
              <a:rPr kumimoji="1" lang="ja-JP" altLang="en-US" sz="1600" dirty="0" smtClean="0"/>
              <a:t>と設定。</a:t>
            </a:r>
            <a:endParaRPr kumimoji="1" lang="en-US" altLang="ja-JP" sz="1600" dirty="0" smtClean="0"/>
          </a:p>
          <a:p>
            <a:r>
              <a:rPr lang="en-US" altLang="ja-JP" sz="1600" dirty="0"/>
              <a:t> </a:t>
            </a:r>
            <a:r>
              <a:rPr lang="en-US" altLang="ja-JP" sz="1600" dirty="0" smtClean="0"/>
              <a:t>  </a:t>
            </a:r>
            <a:r>
              <a:rPr lang="ja-JP" altLang="en-US" sz="1600" dirty="0" smtClean="0"/>
              <a:t>・</a:t>
            </a:r>
            <a:r>
              <a:rPr lang="en-US" altLang="ja-JP" sz="1600" dirty="0" smtClean="0"/>
              <a:t>2050</a:t>
            </a:r>
            <a:r>
              <a:rPr lang="ja-JP" altLang="en-US" sz="1600" dirty="0" smtClean="0"/>
              <a:t>年は；</a:t>
            </a:r>
            <a:r>
              <a:rPr lang="en-US" altLang="ja-JP" sz="1600" dirty="0" smtClean="0"/>
              <a:t>WT</a:t>
            </a:r>
            <a:r>
              <a:rPr lang="ja-JP" altLang="en-US" sz="1600" dirty="0" smtClean="0"/>
              <a:t>以外ポテンシャルまで利用と設定。するとした。</a:t>
            </a:r>
            <a:endParaRPr lang="en-US" altLang="ja-JP" sz="1600" dirty="0" smtClean="0"/>
          </a:p>
          <a:p>
            <a:r>
              <a:rPr kumimoji="1" lang="ja-JP" altLang="en-US" sz="1600" dirty="0" smtClean="0"/>
              <a:t>その数値と、再エネコストは下表。</a:t>
            </a:r>
            <a:r>
              <a:rPr kumimoji="1" lang="en-US" altLang="ja-JP" sz="1600" dirty="0" smtClean="0"/>
              <a:t>(</a:t>
            </a:r>
            <a:r>
              <a:rPr kumimoji="1" lang="ja-JP" altLang="en-US" sz="1600" dirty="0" smtClean="0"/>
              <a:t>コスト要素は次ページに示す。</a:t>
            </a:r>
            <a:endParaRPr kumimoji="1" lang="ja-JP"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548680"/>
          </a:xfrm>
        </p:spPr>
        <p:txBody>
          <a:bodyPr>
            <a:normAutofit/>
          </a:bodyPr>
          <a:lstStyle/>
          <a:p>
            <a:r>
              <a:rPr kumimoji="1" lang="ja-JP" altLang="en-US" sz="2800" dirty="0" smtClean="0"/>
              <a:t>コスト算出ベース</a:t>
            </a:r>
            <a:endParaRPr kumimoji="1" lang="ja-JP" altLang="en-US" sz="2800" dirty="0"/>
          </a:p>
        </p:txBody>
      </p:sp>
      <p:pic>
        <p:nvPicPr>
          <p:cNvPr id="18440" name="Picture 8"/>
          <p:cNvPicPr>
            <a:picLocks noChangeAspect="1" noChangeArrowheads="1"/>
          </p:cNvPicPr>
          <p:nvPr/>
        </p:nvPicPr>
        <p:blipFill>
          <a:blip r:embed="rId2" cstate="print"/>
          <a:srcRect/>
          <a:stretch>
            <a:fillRect/>
          </a:stretch>
        </p:blipFill>
        <p:spPr bwMode="auto">
          <a:xfrm>
            <a:off x="1835696" y="764704"/>
            <a:ext cx="5491947" cy="2205907"/>
          </a:xfrm>
          <a:prstGeom prst="rect">
            <a:avLst/>
          </a:prstGeom>
          <a:noFill/>
          <a:ln w="9525">
            <a:noFill/>
            <a:miter lim="800000"/>
            <a:headEnd/>
            <a:tailEnd/>
          </a:ln>
          <a:effectLst/>
        </p:spPr>
      </p:pic>
      <p:pic>
        <p:nvPicPr>
          <p:cNvPr id="18441" name="Picture 9"/>
          <p:cNvPicPr>
            <a:picLocks noChangeAspect="1" noChangeArrowheads="1"/>
          </p:cNvPicPr>
          <p:nvPr/>
        </p:nvPicPr>
        <p:blipFill>
          <a:blip r:embed="rId3" cstate="print"/>
          <a:srcRect/>
          <a:stretch>
            <a:fillRect/>
          </a:stretch>
        </p:blipFill>
        <p:spPr bwMode="auto">
          <a:xfrm>
            <a:off x="1835696" y="3113583"/>
            <a:ext cx="5535225" cy="374441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3" name="Picture 5"/>
          <p:cNvPicPr>
            <a:picLocks noChangeAspect="1" noChangeArrowheads="1"/>
          </p:cNvPicPr>
          <p:nvPr/>
        </p:nvPicPr>
        <p:blipFill>
          <a:blip r:embed="rId2" cstate="print"/>
          <a:srcRect/>
          <a:stretch>
            <a:fillRect/>
          </a:stretch>
        </p:blipFill>
        <p:spPr bwMode="auto">
          <a:xfrm>
            <a:off x="611560" y="692696"/>
            <a:ext cx="8055062" cy="4855336"/>
          </a:xfrm>
          <a:prstGeom prst="rect">
            <a:avLst/>
          </a:prstGeom>
          <a:noFill/>
          <a:ln w="9525">
            <a:noFill/>
            <a:miter lim="800000"/>
            <a:headEnd/>
            <a:tailEnd/>
          </a:ln>
          <a:effectLst/>
        </p:spPr>
      </p:pic>
      <p:sp>
        <p:nvSpPr>
          <p:cNvPr id="2" name="タイトル 1"/>
          <p:cNvSpPr>
            <a:spLocks noGrp="1"/>
          </p:cNvSpPr>
          <p:nvPr>
            <p:ph type="title"/>
          </p:nvPr>
        </p:nvSpPr>
        <p:spPr>
          <a:xfrm>
            <a:off x="467544" y="0"/>
            <a:ext cx="8229600" cy="706090"/>
          </a:xfrm>
        </p:spPr>
        <p:txBody>
          <a:bodyPr>
            <a:normAutofit/>
          </a:bodyPr>
          <a:lstStyle/>
          <a:p>
            <a:r>
              <a:rPr kumimoji="1" lang="ja-JP" altLang="en-US" sz="2800" dirty="0" smtClean="0"/>
              <a:t>排出係</a:t>
            </a:r>
            <a:r>
              <a:rPr lang="ja-JP" altLang="en-US" sz="2800" dirty="0" smtClean="0"/>
              <a:t>数</a:t>
            </a:r>
            <a:r>
              <a:rPr kumimoji="1" lang="ja-JP" altLang="en-US" sz="2800" dirty="0" smtClean="0"/>
              <a:t>対既設発電単価</a:t>
            </a:r>
            <a:r>
              <a:rPr lang="en-US" altLang="ja-JP" sz="2800" dirty="0"/>
              <a:t>(</a:t>
            </a:r>
            <a:r>
              <a:rPr kumimoji="1" lang="en-US" altLang="ja-JP" sz="2800" dirty="0" smtClean="0"/>
              <a:t>2030</a:t>
            </a:r>
            <a:r>
              <a:rPr kumimoji="1" lang="ja-JP" altLang="en-US" sz="2800" dirty="0" smtClean="0"/>
              <a:t>年</a:t>
            </a:r>
            <a:r>
              <a:rPr kumimoji="1" lang="en-US" altLang="ja-JP" sz="2800" dirty="0" smtClean="0"/>
              <a:t>)</a:t>
            </a:r>
            <a:endParaRPr kumimoji="1" lang="ja-JP" altLang="en-US" sz="2800" dirty="0"/>
          </a:p>
        </p:txBody>
      </p:sp>
      <p:sp>
        <p:nvSpPr>
          <p:cNvPr id="3" name="コンテンツ プレースホルダ 2"/>
          <p:cNvSpPr>
            <a:spLocks noGrp="1"/>
          </p:cNvSpPr>
          <p:nvPr>
            <p:ph idx="1"/>
          </p:nvPr>
        </p:nvSpPr>
        <p:spPr>
          <a:xfrm>
            <a:off x="395536" y="5877272"/>
            <a:ext cx="8229600" cy="648072"/>
          </a:xfrm>
        </p:spPr>
        <p:txBody>
          <a:bodyPr>
            <a:normAutofit/>
          </a:bodyPr>
          <a:lstStyle/>
          <a:p>
            <a:pPr>
              <a:buNone/>
            </a:pPr>
            <a:r>
              <a:rPr kumimoji="1" lang="ja-JP" altLang="en-US" sz="2800" dirty="0" smtClean="0"/>
              <a:t>炭酸ガス取引における炭酸ガス</a:t>
            </a:r>
            <a:r>
              <a:rPr lang="ja-JP" altLang="en-US" sz="2800" dirty="0"/>
              <a:t>取引</a:t>
            </a:r>
            <a:r>
              <a:rPr kumimoji="1" lang="ja-JP" altLang="en-US" sz="2800" dirty="0" smtClean="0"/>
              <a:t>価格予測の例</a:t>
            </a:r>
            <a:endParaRPr kumimoji="1" lang="ja-JP" altLang="en-US" sz="2800" dirty="0"/>
          </a:p>
        </p:txBody>
      </p:sp>
      <p:sp>
        <p:nvSpPr>
          <p:cNvPr id="6" name="テキスト ボックス 5"/>
          <p:cNvSpPr txBox="1"/>
          <p:nvPr/>
        </p:nvSpPr>
        <p:spPr>
          <a:xfrm>
            <a:off x="5148064" y="3789040"/>
            <a:ext cx="1330429" cy="369332"/>
          </a:xfrm>
          <a:prstGeom prst="rect">
            <a:avLst/>
          </a:prstGeom>
          <a:noFill/>
        </p:spPr>
        <p:txBody>
          <a:bodyPr wrap="none" rtlCol="0">
            <a:spAutoFit/>
          </a:bodyPr>
          <a:lstStyle/>
          <a:p>
            <a:r>
              <a:rPr kumimoji="1" lang="en-US" altLang="ja-JP" dirty="0" smtClean="0"/>
              <a:t>Coal</a:t>
            </a:r>
            <a:r>
              <a:rPr kumimoji="1" lang="ja-JP" altLang="en-US" dirty="0" smtClean="0"/>
              <a:t>（</a:t>
            </a:r>
            <a:r>
              <a:rPr kumimoji="1" lang="en-US" altLang="ja-JP" dirty="0" smtClean="0"/>
              <a:t>AUSC</a:t>
            </a:r>
            <a:r>
              <a:rPr kumimoji="1" lang="ja-JP" altLang="en-US" dirty="0" smtClean="0"/>
              <a:t>）</a:t>
            </a:r>
            <a:endParaRPr kumimoji="1" lang="ja-JP" altLang="en-US" dirty="0"/>
          </a:p>
        </p:txBody>
      </p:sp>
      <p:sp>
        <p:nvSpPr>
          <p:cNvPr id="8" name="テキスト ボックス 7"/>
          <p:cNvSpPr txBox="1"/>
          <p:nvPr/>
        </p:nvSpPr>
        <p:spPr>
          <a:xfrm>
            <a:off x="2771800" y="3284984"/>
            <a:ext cx="1417376" cy="369332"/>
          </a:xfrm>
          <a:prstGeom prst="rect">
            <a:avLst/>
          </a:prstGeom>
          <a:noFill/>
        </p:spPr>
        <p:txBody>
          <a:bodyPr wrap="none" rtlCol="0">
            <a:spAutoFit/>
          </a:bodyPr>
          <a:lstStyle/>
          <a:p>
            <a:r>
              <a:rPr kumimoji="1" lang="en-US" altLang="ja-JP" dirty="0" smtClean="0"/>
              <a:t>LNG(1400</a:t>
            </a:r>
            <a:r>
              <a:rPr kumimoji="1" lang="ja-JP" altLang="en-US" dirty="0" smtClean="0"/>
              <a:t>℃</a:t>
            </a:r>
            <a:r>
              <a:rPr kumimoji="1" lang="en-US" altLang="ja-JP" dirty="0" smtClean="0"/>
              <a:t>)</a:t>
            </a:r>
            <a:endParaRPr kumimoji="1" lang="ja-JP" altLang="en-US" dirty="0"/>
          </a:p>
        </p:txBody>
      </p:sp>
      <p:sp>
        <p:nvSpPr>
          <p:cNvPr id="9" name="フリーフォーム 8"/>
          <p:cNvSpPr/>
          <p:nvPr/>
        </p:nvSpPr>
        <p:spPr>
          <a:xfrm rot="282330">
            <a:off x="3353832" y="2804038"/>
            <a:ext cx="570346" cy="168949"/>
          </a:xfrm>
          <a:custGeom>
            <a:avLst/>
            <a:gdLst>
              <a:gd name="connsiteX0" fmla="*/ 407963 w 407963"/>
              <a:gd name="connsiteY0" fmla="*/ 126609 h 126609"/>
              <a:gd name="connsiteX1" fmla="*/ 225083 w 407963"/>
              <a:gd name="connsiteY1" fmla="*/ 84406 h 126609"/>
              <a:gd name="connsiteX2" fmla="*/ 0 w 407963"/>
              <a:gd name="connsiteY2" fmla="*/ 0 h 126609"/>
            </a:gdLst>
            <a:ahLst/>
            <a:cxnLst>
              <a:cxn ang="0">
                <a:pos x="connsiteX0" y="connsiteY0"/>
              </a:cxn>
              <a:cxn ang="0">
                <a:pos x="connsiteX1" y="connsiteY1"/>
              </a:cxn>
              <a:cxn ang="0">
                <a:pos x="connsiteX2" y="connsiteY2"/>
              </a:cxn>
            </a:cxnLst>
            <a:rect l="l" t="t" r="r" b="b"/>
            <a:pathLst>
              <a:path w="407963" h="126609">
                <a:moveTo>
                  <a:pt x="407963" y="126609"/>
                </a:moveTo>
                <a:cubicBezTo>
                  <a:pt x="350520" y="116058"/>
                  <a:pt x="293077" y="105507"/>
                  <a:pt x="225083" y="84406"/>
                </a:cubicBezTo>
                <a:cubicBezTo>
                  <a:pt x="157089" y="63305"/>
                  <a:pt x="78544" y="31652"/>
                  <a:pt x="0" y="0"/>
                </a:cubicBezTo>
              </a:path>
            </a:pathLst>
          </a:cu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3203848" y="1556792"/>
            <a:ext cx="4675767" cy="923330"/>
          </a:xfrm>
          <a:prstGeom prst="rect">
            <a:avLst/>
          </a:prstGeom>
          <a:noFill/>
        </p:spPr>
        <p:txBody>
          <a:bodyPr wrap="none" rtlCol="0">
            <a:spAutoFit/>
          </a:bodyPr>
          <a:lstStyle/>
          <a:p>
            <a:r>
              <a:rPr kumimoji="1" lang="ja-JP" altLang="en-US" dirty="0" smtClean="0">
                <a:solidFill>
                  <a:srgbClr val="FF0000"/>
                </a:solidFill>
              </a:rPr>
              <a:t>排出：</a:t>
            </a:r>
            <a:r>
              <a:rPr kumimoji="1" lang="en-US" altLang="ja-JP" dirty="0" smtClean="0">
                <a:solidFill>
                  <a:srgbClr val="FF0000"/>
                </a:solidFill>
              </a:rPr>
              <a:t>0.35(kg/</a:t>
            </a:r>
            <a:r>
              <a:rPr kumimoji="1" lang="en-US" altLang="ja-JP" dirty="0" err="1" smtClean="0">
                <a:solidFill>
                  <a:srgbClr val="FF0000"/>
                </a:solidFill>
              </a:rPr>
              <a:t>kwh</a:t>
            </a:r>
            <a:r>
              <a:rPr kumimoji="1" lang="en-US" altLang="ja-JP" dirty="0" smtClean="0">
                <a:solidFill>
                  <a:srgbClr val="FF0000"/>
                </a:solidFill>
              </a:rPr>
              <a:t>)</a:t>
            </a:r>
            <a:r>
              <a:rPr kumimoji="1" lang="ja-JP" altLang="en-US" dirty="0" smtClean="0">
                <a:solidFill>
                  <a:srgbClr val="FF0000"/>
                </a:solidFill>
              </a:rPr>
              <a:t>を</a:t>
            </a:r>
            <a:r>
              <a:rPr kumimoji="1" lang="en-US" altLang="ja-JP" dirty="0" smtClean="0">
                <a:solidFill>
                  <a:srgbClr val="FF0000"/>
                </a:solidFill>
              </a:rPr>
              <a:t>20% down</a:t>
            </a:r>
            <a:r>
              <a:rPr kumimoji="1" lang="en-US" altLang="ja-JP" dirty="0" smtClean="0">
                <a:solidFill>
                  <a:srgbClr val="FF0000"/>
                </a:solidFill>
                <a:latin typeface="ＭＳ Ｐゴシック"/>
                <a:ea typeface="ＭＳ Ｐゴシック"/>
              </a:rPr>
              <a:t>→</a:t>
            </a:r>
            <a:r>
              <a:rPr kumimoji="1" lang="en-US" altLang="ja-JP" dirty="0" smtClean="0">
                <a:solidFill>
                  <a:srgbClr val="FF0000"/>
                </a:solidFill>
              </a:rPr>
              <a:t>0.28(kg/</a:t>
            </a:r>
            <a:r>
              <a:rPr kumimoji="1" lang="en-US" altLang="ja-JP" dirty="0" err="1" smtClean="0">
                <a:solidFill>
                  <a:srgbClr val="FF0000"/>
                </a:solidFill>
              </a:rPr>
              <a:t>kwh</a:t>
            </a:r>
            <a:r>
              <a:rPr kumimoji="1" lang="en-US" altLang="ja-JP" dirty="0" smtClean="0">
                <a:solidFill>
                  <a:srgbClr val="FF0000"/>
                </a:solidFill>
              </a:rPr>
              <a:t>)</a:t>
            </a:r>
          </a:p>
          <a:p>
            <a:r>
              <a:rPr lang="ja-JP" altLang="en-US" dirty="0" smtClean="0">
                <a:solidFill>
                  <a:srgbClr val="FF0000"/>
                </a:solidFill>
              </a:rPr>
              <a:t>発電コスト約 </a:t>
            </a:r>
            <a:r>
              <a:rPr lang="en-US" altLang="ja-JP" dirty="0" smtClean="0">
                <a:solidFill>
                  <a:srgbClr val="FF0000"/>
                </a:solidFill>
              </a:rPr>
              <a:t>1(</a:t>
            </a:r>
            <a:r>
              <a:rPr lang="ja-JP" altLang="en-US" dirty="0" smtClean="0">
                <a:solidFill>
                  <a:srgbClr val="FF0000"/>
                </a:solidFill>
              </a:rPr>
              <a:t>円</a:t>
            </a:r>
            <a:r>
              <a:rPr lang="en-US" altLang="ja-JP" dirty="0" smtClean="0">
                <a:solidFill>
                  <a:srgbClr val="FF0000"/>
                </a:solidFill>
              </a:rPr>
              <a:t>/</a:t>
            </a:r>
            <a:r>
              <a:rPr lang="en-US" altLang="ja-JP" dirty="0" err="1" smtClean="0">
                <a:solidFill>
                  <a:srgbClr val="FF0000"/>
                </a:solidFill>
              </a:rPr>
              <a:t>kwh</a:t>
            </a:r>
            <a:r>
              <a:rPr lang="en-US" altLang="ja-JP" dirty="0" smtClean="0">
                <a:solidFill>
                  <a:srgbClr val="FF0000"/>
                </a:solidFill>
              </a:rPr>
              <a:t> ) up</a:t>
            </a:r>
          </a:p>
          <a:p>
            <a:r>
              <a:rPr kumimoji="1" lang="en-US" altLang="ja-JP" dirty="0" smtClean="0">
                <a:solidFill>
                  <a:srgbClr val="FF0000"/>
                </a:solidFill>
              </a:rPr>
              <a:t>1</a:t>
            </a:r>
            <a:r>
              <a:rPr kumimoji="1" lang="ja-JP" altLang="en-US" dirty="0" smtClean="0">
                <a:solidFill>
                  <a:srgbClr val="FF0000"/>
                </a:solidFill>
              </a:rPr>
              <a:t>円</a:t>
            </a:r>
            <a:r>
              <a:rPr kumimoji="1" lang="en-US" altLang="ja-JP" dirty="0" smtClean="0">
                <a:solidFill>
                  <a:srgbClr val="FF0000"/>
                </a:solidFill>
              </a:rPr>
              <a:t>/(0.35-0.28)*1000/100=</a:t>
            </a:r>
            <a:r>
              <a:rPr kumimoji="1" lang="en-US" altLang="ja-JP" b="1" dirty="0" smtClean="0">
                <a:solidFill>
                  <a:srgbClr val="FF0000"/>
                </a:solidFill>
              </a:rPr>
              <a:t>143$/t-CO2</a:t>
            </a:r>
            <a:endParaRPr kumimoji="1" lang="ja-JP" altLang="en-US" b="1" dirty="0">
              <a:solidFill>
                <a:srgbClr val="FF0000"/>
              </a:solidFill>
            </a:endParaRPr>
          </a:p>
        </p:txBody>
      </p:sp>
      <p:sp>
        <p:nvSpPr>
          <p:cNvPr id="12" name="テキスト ボックス 11"/>
          <p:cNvSpPr txBox="1"/>
          <p:nvPr/>
        </p:nvSpPr>
        <p:spPr>
          <a:xfrm>
            <a:off x="1763688" y="1484784"/>
            <a:ext cx="837089" cy="369332"/>
          </a:xfrm>
          <a:prstGeom prst="rect">
            <a:avLst/>
          </a:prstGeom>
          <a:noFill/>
        </p:spPr>
        <p:txBody>
          <a:bodyPr wrap="none" rtlCol="0">
            <a:spAutoFit/>
          </a:bodyPr>
          <a:lstStyle/>
          <a:p>
            <a:r>
              <a:rPr kumimoji="1" lang="ja-JP" altLang="en-US" dirty="0" smtClean="0"/>
              <a:t>再エネ</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8229600" cy="404664"/>
          </a:xfrm>
        </p:spPr>
        <p:txBody>
          <a:bodyPr>
            <a:noAutofit/>
          </a:bodyPr>
          <a:lstStyle/>
          <a:p>
            <a:r>
              <a:rPr kumimoji="1" lang="ja-JP" altLang="en-US" sz="2000" b="1" dirty="0" smtClean="0"/>
              <a:t>（参考）　　再エネ対電力排出係数</a:t>
            </a:r>
            <a:endParaRPr kumimoji="1" lang="ja-JP" altLang="en-US" sz="2000" b="1" dirty="0"/>
          </a:p>
        </p:txBody>
      </p:sp>
      <p:pic>
        <p:nvPicPr>
          <p:cNvPr id="19458" name="Picture 2"/>
          <p:cNvPicPr>
            <a:picLocks noChangeAspect="1" noChangeArrowheads="1"/>
          </p:cNvPicPr>
          <p:nvPr/>
        </p:nvPicPr>
        <p:blipFill>
          <a:blip r:embed="rId2" cstate="print">
            <a:lum bright="-20000" contrast="30000"/>
          </a:blip>
          <a:srcRect/>
          <a:stretch>
            <a:fillRect/>
          </a:stretch>
        </p:blipFill>
        <p:spPr bwMode="auto">
          <a:xfrm>
            <a:off x="2267744" y="332656"/>
            <a:ext cx="5073893" cy="3054154"/>
          </a:xfrm>
          <a:prstGeom prst="rect">
            <a:avLst/>
          </a:prstGeom>
          <a:noFill/>
          <a:ln w="9525">
            <a:noFill/>
            <a:miter lim="800000"/>
            <a:headEnd/>
            <a:tailEnd/>
          </a:ln>
          <a:effectLst/>
        </p:spPr>
      </p:pic>
      <p:pic>
        <p:nvPicPr>
          <p:cNvPr id="19459" name="Picture 3"/>
          <p:cNvPicPr>
            <a:picLocks noChangeAspect="1" noChangeArrowheads="1"/>
          </p:cNvPicPr>
          <p:nvPr/>
        </p:nvPicPr>
        <p:blipFill>
          <a:blip r:embed="rId3" cstate="print">
            <a:lum bright="-20000" contrast="40000"/>
          </a:blip>
          <a:srcRect/>
          <a:stretch>
            <a:fillRect/>
          </a:stretch>
        </p:blipFill>
        <p:spPr bwMode="auto">
          <a:xfrm>
            <a:off x="1691680" y="3429000"/>
            <a:ext cx="6974715" cy="3429000"/>
          </a:xfrm>
          <a:prstGeom prst="rect">
            <a:avLst/>
          </a:prstGeom>
          <a:noFill/>
          <a:ln w="9525">
            <a:noFill/>
            <a:miter lim="800000"/>
            <a:headEnd/>
            <a:tailEnd/>
          </a:ln>
          <a:effectLst/>
        </p:spPr>
      </p:pic>
      <p:sp>
        <p:nvSpPr>
          <p:cNvPr id="8" name="テキスト ボックス 7"/>
          <p:cNvSpPr txBox="1"/>
          <p:nvPr/>
        </p:nvSpPr>
        <p:spPr>
          <a:xfrm>
            <a:off x="179512" y="3501008"/>
            <a:ext cx="1537600" cy="584775"/>
          </a:xfrm>
          <a:prstGeom prst="rect">
            <a:avLst/>
          </a:prstGeom>
          <a:noFill/>
        </p:spPr>
        <p:txBody>
          <a:bodyPr wrap="none" rtlCol="0">
            <a:spAutoFit/>
          </a:bodyPr>
          <a:lstStyle/>
          <a:p>
            <a:r>
              <a:rPr kumimoji="1" lang="ja-JP" altLang="en-US" sz="1600" dirty="0" smtClean="0"/>
              <a:t>これまでの実績</a:t>
            </a:r>
            <a:endParaRPr kumimoji="1" lang="en-US" altLang="ja-JP" sz="1600" dirty="0" smtClean="0"/>
          </a:p>
          <a:p>
            <a:r>
              <a:rPr lang="en-US" altLang="ja-JP" sz="1600" dirty="0"/>
              <a:t>ENV, 2020 July</a:t>
            </a:r>
            <a:endParaRPr kumimoji="1" lang="ja-JP" altLang="en-US" sz="1600" dirty="0"/>
          </a:p>
        </p:txBody>
      </p:sp>
      <p:sp>
        <p:nvSpPr>
          <p:cNvPr id="9" name="テキスト ボックス 8"/>
          <p:cNvSpPr txBox="1"/>
          <p:nvPr/>
        </p:nvSpPr>
        <p:spPr>
          <a:xfrm>
            <a:off x="539552" y="404664"/>
            <a:ext cx="1415772" cy="584775"/>
          </a:xfrm>
          <a:prstGeom prst="rect">
            <a:avLst/>
          </a:prstGeom>
          <a:noFill/>
        </p:spPr>
        <p:txBody>
          <a:bodyPr wrap="none" rtlCol="0">
            <a:spAutoFit/>
          </a:bodyPr>
          <a:lstStyle/>
          <a:p>
            <a:r>
              <a:rPr kumimoji="1" lang="ja-JP" altLang="en-US" sz="1600" dirty="0" smtClean="0"/>
              <a:t>今後の可能性</a:t>
            </a:r>
            <a:endParaRPr kumimoji="1" lang="en-US" altLang="ja-JP" sz="1600" dirty="0" smtClean="0"/>
          </a:p>
          <a:p>
            <a:r>
              <a:rPr lang="ja-JP" altLang="en-US" sz="1600" dirty="0" smtClean="0"/>
              <a:t>（今回の検討）</a:t>
            </a:r>
            <a:endParaRPr kumimoji="1" lang="en-US" altLang="ja-JP" sz="1600" dirty="0" smtClean="0"/>
          </a:p>
        </p:txBody>
      </p:sp>
      <p:sp>
        <p:nvSpPr>
          <p:cNvPr id="10" name="テキスト ボックス 9"/>
          <p:cNvSpPr txBox="1"/>
          <p:nvPr/>
        </p:nvSpPr>
        <p:spPr>
          <a:xfrm>
            <a:off x="4355976" y="1556792"/>
            <a:ext cx="729687" cy="307777"/>
          </a:xfrm>
          <a:prstGeom prst="rect">
            <a:avLst/>
          </a:prstGeom>
          <a:noFill/>
        </p:spPr>
        <p:txBody>
          <a:bodyPr wrap="none" rtlCol="0">
            <a:spAutoFit/>
          </a:bodyPr>
          <a:lstStyle/>
          <a:p>
            <a:r>
              <a:rPr kumimoji="1" lang="en-US" altLang="ja-JP" sz="1400" dirty="0" smtClean="0"/>
              <a:t>2030</a:t>
            </a:r>
            <a:r>
              <a:rPr kumimoji="1" lang="ja-JP" altLang="en-US" sz="1400" dirty="0" smtClean="0"/>
              <a:t>年</a:t>
            </a:r>
            <a:endParaRPr kumimoji="1" lang="ja-JP" altLang="en-US" sz="1400" dirty="0"/>
          </a:p>
        </p:txBody>
      </p:sp>
      <p:sp>
        <p:nvSpPr>
          <p:cNvPr id="11" name="テキスト ボックス 10"/>
          <p:cNvSpPr txBox="1"/>
          <p:nvPr/>
        </p:nvSpPr>
        <p:spPr>
          <a:xfrm>
            <a:off x="6012160" y="2060848"/>
            <a:ext cx="729687" cy="307777"/>
          </a:xfrm>
          <a:prstGeom prst="rect">
            <a:avLst/>
          </a:prstGeom>
          <a:noFill/>
        </p:spPr>
        <p:txBody>
          <a:bodyPr wrap="none" rtlCol="0">
            <a:spAutoFit/>
          </a:bodyPr>
          <a:lstStyle/>
          <a:p>
            <a:r>
              <a:rPr kumimoji="1" lang="en-US" altLang="ja-JP" sz="1400" dirty="0" smtClean="0"/>
              <a:t>2050</a:t>
            </a:r>
            <a:r>
              <a:rPr kumimoji="1" lang="ja-JP" altLang="en-US" sz="1400" dirty="0" smtClean="0"/>
              <a:t>年</a:t>
            </a:r>
            <a:endParaRPr kumimoji="1" lang="ja-JP" altLang="en-US" sz="1400" dirty="0"/>
          </a:p>
        </p:txBody>
      </p:sp>
      <p:sp>
        <p:nvSpPr>
          <p:cNvPr id="12" name="テキスト ボックス 11"/>
          <p:cNvSpPr txBox="1"/>
          <p:nvPr/>
        </p:nvSpPr>
        <p:spPr>
          <a:xfrm>
            <a:off x="3851920" y="1052736"/>
            <a:ext cx="729687" cy="307777"/>
          </a:xfrm>
          <a:prstGeom prst="rect">
            <a:avLst/>
          </a:prstGeom>
          <a:noFill/>
        </p:spPr>
        <p:txBody>
          <a:bodyPr wrap="none" rtlCol="0">
            <a:spAutoFit/>
          </a:bodyPr>
          <a:lstStyle/>
          <a:p>
            <a:r>
              <a:rPr kumimoji="1" lang="en-US" altLang="ja-JP" sz="1400" dirty="0" smtClean="0"/>
              <a:t>2019</a:t>
            </a:r>
            <a:r>
              <a:rPr kumimoji="1" lang="ja-JP" altLang="en-US" sz="1400" dirty="0" smtClean="0"/>
              <a:t>年</a:t>
            </a:r>
            <a:endParaRPr kumimoji="1" lang="ja-JP" altLang="en-US" sz="1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3202</TotalTime>
  <Words>778</Words>
  <Application>Microsoft Office PowerPoint</Application>
  <PresentationFormat>画面に合わせる (4:3)</PresentationFormat>
  <Paragraphs>106</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各火力発電におけるC-Pricing</vt:lpstr>
      <vt:lpstr>初めに</vt:lpstr>
      <vt:lpstr> 再エネParity 火力C-Price (現状）</vt:lpstr>
      <vt:lpstr>再エネParity 火力C-Price (2030年)</vt:lpstr>
      <vt:lpstr>再エネParity 火力C-Price (2050年)</vt:lpstr>
      <vt:lpstr>各年度の発電構成の考え方</vt:lpstr>
      <vt:lpstr>コスト算出ベース</vt:lpstr>
      <vt:lpstr>排出係数対既設発電単価(2030年)</vt:lpstr>
      <vt:lpstr>（参考）　　再エネ対電力排出係数</vt:lpstr>
      <vt:lpstr>FDにむけて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再エネ発電に対する火力発電</dc:title>
  <dc:creator>shinichi hara</dc:creator>
  <cp:lastModifiedBy>shinichi hara</cp:lastModifiedBy>
  <cp:revision>18</cp:revision>
  <dcterms:created xsi:type="dcterms:W3CDTF">2021-04-13T01:20:13Z</dcterms:created>
  <dcterms:modified xsi:type="dcterms:W3CDTF">2021-04-15T06:42:16Z</dcterms:modified>
</cp:coreProperties>
</file>