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6858000" cy="9144000" type="letter"/>
  <p:notesSz cx="6888163" cy="10021888"/>
  <p:defaultTextStyle>
    <a:defPPr>
      <a:defRPr lang="en-US"/>
    </a:defPPr>
    <a:lvl1pPr algn="ctr" rtl="0" fontAlgn="base">
      <a:spcBef>
        <a:spcPct val="50000"/>
      </a:spcBef>
      <a:spcAft>
        <a:spcPct val="0"/>
      </a:spcAft>
      <a:defRPr sz="1400" kern="1200">
        <a:solidFill>
          <a:schemeClr val="tx1"/>
        </a:solidFill>
        <a:latin typeface="Times New Roman" pitchFamily="18" charset="0"/>
        <a:ea typeface="+mn-ea"/>
        <a:cs typeface="+mn-cs"/>
      </a:defRPr>
    </a:lvl1pPr>
    <a:lvl2pPr marL="457200" algn="ctr" rtl="0" fontAlgn="base">
      <a:spcBef>
        <a:spcPct val="50000"/>
      </a:spcBef>
      <a:spcAft>
        <a:spcPct val="0"/>
      </a:spcAft>
      <a:defRPr sz="1400" kern="1200">
        <a:solidFill>
          <a:schemeClr val="tx1"/>
        </a:solidFill>
        <a:latin typeface="Times New Roman" pitchFamily="18" charset="0"/>
        <a:ea typeface="+mn-ea"/>
        <a:cs typeface="+mn-cs"/>
      </a:defRPr>
    </a:lvl2pPr>
    <a:lvl3pPr marL="914400" algn="ctr" rtl="0" fontAlgn="base">
      <a:spcBef>
        <a:spcPct val="50000"/>
      </a:spcBef>
      <a:spcAft>
        <a:spcPct val="0"/>
      </a:spcAft>
      <a:defRPr sz="1400" kern="1200">
        <a:solidFill>
          <a:schemeClr val="tx1"/>
        </a:solidFill>
        <a:latin typeface="Times New Roman" pitchFamily="18" charset="0"/>
        <a:ea typeface="+mn-ea"/>
        <a:cs typeface="+mn-cs"/>
      </a:defRPr>
    </a:lvl3pPr>
    <a:lvl4pPr marL="1371600" algn="ctr" rtl="0" fontAlgn="base">
      <a:spcBef>
        <a:spcPct val="50000"/>
      </a:spcBef>
      <a:spcAft>
        <a:spcPct val="0"/>
      </a:spcAft>
      <a:defRPr sz="1400" kern="1200">
        <a:solidFill>
          <a:schemeClr val="tx1"/>
        </a:solidFill>
        <a:latin typeface="Times New Roman" pitchFamily="18" charset="0"/>
        <a:ea typeface="+mn-ea"/>
        <a:cs typeface="+mn-cs"/>
      </a:defRPr>
    </a:lvl4pPr>
    <a:lvl5pPr marL="1828800" algn="ctr" rtl="0" fontAlgn="base">
      <a:spcBef>
        <a:spcPct val="5000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51">
          <p15:clr>
            <a:srgbClr val="A4A3A4"/>
          </p15:clr>
        </p15:guide>
        <p15:guide id="2" pos="21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FF00"/>
    <a:srgbClr val="008000"/>
    <a:srgbClr val="61FC14"/>
    <a:srgbClr val="333333"/>
    <a:srgbClr val="000000"/>
    <a:srgbClr val="080808"/>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76" autoAdjust="0"/>
    <p:restoredTop sz="98971" autoAdjust="0"/>
  </p:normalViewPr>
  <p:slideViewPr>
    <p:cSldViewPr snapToGrid="0" showGuides="1">
      <p:cViewPr>
        <p:scale>
          <a:sx n="100" d="100"/>
          <a:sy n="100" d="100"/>
        </p:scale>
        <p:origin x="984" y="-1788"/>
      </p:cViewPr>
      <p:guideLst>
        <p:guide orient="horz" pos="2851"/>
        <p:guide pos="214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1"/>
            <a:ext cx="2985170" cy="50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064" tIns="49032" rIns="98064" bIns="49032" numCol="1" anchor="t" anchorCtr="0" compatLnSpc="1">
            <a:prstTxWarp prst="textNoShape">
              <a:avLst/>
            </a:prstTxWarp>
          </a:bodyPr>
          <a:lstStyle>
            <a:lvl1pPr algn="l" defTabSz="981075">
              <a:defRPr sz="1300" dirty="0"/>
            </a:lvl1pPr>
          </a:lstStyle>
          <a:p>
            <a:pPr>
              <a:defRPr/>
            </a:pPr>
            <a:endParaRPr lang="en-US" dirty="0"/>
          </a:p>
        </p:txBody>
      </p:sp>
      <p:sp>
        <p:nvSpPr>
          <p:cNvPr id="4099" name="Rectangle 1027"/>
          <p:cNvSpPr>
            <a:spLocks noGrp="1" noChangeArrowheads="1"/>
          </p:cNvSpPr>
          <p:nvPr>
            <p:ph type="dt" sz="quarter" idx="1"/>
          </p:nvPr>
        </p:nvSpPr>
        <p:spPr bwMode="auto">
          <a:xfrm>
            <a:off x="3902994" y="1"/>
            <a:ext cx="2985169" cy="50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064" tIns="49032" rIns="98064" bIns="49032" numCol="1" anchor="t" anchorCtr="0" compatLnSpc="1">
            <a:prstTxWarp prst="textNoShape">
              <a:avLst/>
            </a:prstTxWarp>
          </a:bodyPr>
          <a:lstStyle>
            <a:lvl1pPr algn="r" defTabSz="981075">
              <a:defRPr sz="1300" dirty="0"/>
            </a:lvl1pPr>
          </a:lstStyle>
          <a:p>
            <a:pPr>
              <a:defRPr/>
            </a:pPr>
            <a:endParaRPr lang="en-US" dirty="0"/>
          </a:p>
        </p:txBody>
      </p:sp>
      <p:sp>
        <p:nvSpPr>
          <p:cNvPr id="4100" name="Rectangle 1028"/>
          <p:cNvSpPr>
            <a:spLocks noGrp="1" noChangeArrowheads="1"/>
          </p:cNvSpPr>
          <p:nvPr>
            <p:ph type="ftr" sz="quarter" idx="2"/>
          </p:nvPr>
        </p:nvSpPr>
        <p:spPr bwMode="auto">
          <a:xfrm>
            <a:off x="0" y="9519800"/>
            <a:ext cx="2985170" cy="5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064" tIns="49032" rIns="98064" bIns="49032" numCol="1" anchor="b" anchorCtr="0" compatLnSpc="1">
            <a:prstTxWarp prst="textNoShape">
              <a:avLst/>
            </a:prstTxWarp>
          </a:bodyPr>
          <a:lstStyle>
            <a:lvl1pPr algn="l" defTabSz="981075">
              <a:defRPr sz="1300" dirty="0"/>
            </a:lvl1pPr>
          </a:lstStyle>
          <a:p>
            <a:pPr>
              <a:defRPr/>
            </a:pPr>
            <a:endParaRPr lang="en-US" dirty="0"/>
          </a:p>
        </p:txBody>
      </p:sp>
      <p:sp>
        <p:nvSpPr>
          <p:cNvPr id="4101" name="Rectangle 1029"/>
          <p:cNvSpPr>
            <a:spLocks noGrp="1" noChangeArrowheads="1"/>
          </p:cNvSpPr>
          <p:nvPr>
            <p:ph type="sldNum" sz="quarter" idx="3"/>
          </p:nvPr>
        </p:nvSpPr>
        <p:spPr bwMode="auto">
          <a:xfrm>
            <a:off x="3902994" y="9519800"/>
            <a:ext cx="2985169" cy="5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064" tIns="49032" rIns="98064" bIns="49032" numCol="1" anchor="b" anchorCtr="0" compatLnSpc="1">
            <a:prstTxWarp prst="textNoShape">
              <a:avLst/>
            </a:prstTxWarp>
          </a:bodyPr>
          <a:lstStyle>
            <a:lvl1pPr algn="r" defTabSz="981075">
              <a:defRPr sz="1300"/>
            </a:lvl1pPr>
          </a:lstStyle>
          <a:p>
            <a:pPr>
              <a:defRPr/>
            </a:pPr>
            <a:fld id="{366C4539-3B1C-468B-9D9F-CEBF12B45FEA}" type="slidenum">
              <a:rPr lang="en-US"/>
              <a:pPr>
                <a:defRPr/>
              </a:pPr>
              <a:t>‹#›</a:t>
            </a:fld>
            <a:endParaRPr lang="en-US" dirty="0"/>
          </a:p>
        </p:txBody>
      </p:sp>
    </p:spTree>
    <p:extLst>
      <p:ext uri="{BB962C8B-B14F-4D97-AF65-F5344CB8AC3E}">
        <p14:creationId xmlns:p14="http://schemas.microsoft.com/office/powerpoint/2010/main" val="1407761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85170" cy="50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l">
              <a:spcBef>
                <a:spcPct val="0"/>
              </a:spcBef>
              <a:defRPr sz="1200" dirty="0"/>
            </a:lvl1pPr>
          </a:lstStyle>
          <a:p>
            <a:pPr>
              <a:defRPr/>
            </a:pPr>
            <a:endParaRPr lang="en-US" dirty="0"/>
          </a:p>
        </p:txBody>
      </p:sp>
      <p:sp>
        <p:nvSpPr>
          <p:cNvPr id="18435" name="Rectangle 3"/>
          <p:cNvSpPr>
            <a:spLocks noGrp="1" noChangeArrowheads="1"/>
          </p:cNvSpPr>
          <p:nvPr>
            <p:ph type="dt" idx="1"/>
          </p:nvPr>
        </p:nvSpPr>
        <p:spPr bwMode="auto">
          <a:xfrm>
            <a:off x="3901499" y="0"/>
            <a:ext cx="2985170" cy="50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a:spcBef>
                <a:spcPct val="0"/>
              </a:spcBef>
              <a:defRPr sz="1200" dirty="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2035175" y="752475"/>
            <a:ext cx="2816225" cy="3757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9116" y="4760729"/>
            <a:ext cx="5509932" cy="45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519800"/>
            <a:ext cx="2985170" cy="50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l">
              <a:spcBef>
                <a:spcPct val="0"/>
              </a:spcBef>
              <a:defRPr sz="1200" dirty="0"/>
            </a:lvl1pPr>
          </a:lstStyle>
          <a:p>
            <a:pPr>
              <a:defRPr/>
            </a:pPr>
            <a:endParaRPr lang="en-US" dirty="0"/>
          </a:p>
        </p:txBody>
      </p:sp>
      <p:sp>
        <p:nvSpPr>
          <p:cNvPr id="18439" name="Rectangle 7"/>
          <p:cNvSpPr>
            <a:spLocks noGrp="1" noChangeArrowheads="1"/>
          </p:cNvSpPr>
          <p:nvPr>
            <p:ph type="sldNum" sz="quarter" idx="5"/>
          </p:nvPr>
        </p:nvSpPr>
        <p:spPr bwMode="auto">
          <a:xfrm>
            <a:off x="3901499" y="9519800"/>
            <a:ext cx="2985170" cy="50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a:spcBef>
                <a:spcPct val="0"/>
              </a:spcBef>
              <a:defRPr sz="1200"/>
            </a:lvl1pPr>
          </a:lstStyle>
          <a:p>
            <a:pPr>
              <a:defRPr/>
            </a:pPr>
            <a:fld id="{10818680-0D3C-4AF7-BB4A-665E2D868F91}" type="slidenum">
              <a:rPr lang="en-US"/>
              <a:pPr>
                <a:defRPr/>
              </a:pPr>
              <a:t>‹#›</a:t>
            </a:fld>
            <a:endParaRPr lang="en-US" dirty="0"/>
          </a:p>
        </p:txBody>
      </p:sp>
    </p:spTree>
    <p:extLst>
      <p:ext uri="{BB962C8B-B14F-4D97-AF65-F5344CB8AC3E}">
        <p14:creationId xmlns:p14="http://schemas.microsoft.com/office/powerpoint/2010/main" val="2791929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fld id="{C939C871-0279-4A63-93EC-7D284994EF40}" type="slidenum">
              <a:rPr lang="en-US" sz="1200" smtClean="0"/>
              <a:pPr eaLnBrk="1" hangingPunct="1"/>
              <a:t>1</a:t>
            </a:fld>
            <a:endParaRPr lang="en-US" sz="1200"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28300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507E3D-601F-483F-AD84-0015CEC4806E}" type="slidenum">
              <a:rPr lang="en-US"/>
              <a:pPr>
                <a:defRPr/>
              </a:pPr>
              <a:t>‹#›</a:t>
            </a:fld>
            <a:endParaRPr lang="en-US" dirty="0"/>
          </a:p>
        </p:txBody>
      </p:sp>
    </p:spTree>
    <p:extLst>
      <p:ext uri="{BB962C8B-B14F-4D97-AF65-F5344CB8AC3E}">
        <p14:creationId xmlns:p14="http://schemas.microsoft.com/office/powerpoint/2010/main" val="398527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434AC0-5458-4EC4-A3A1-D92A888AA11B}" type="slidenum">
              <a:rPr lang="en-US"/>
              <a:pPr>
                <a:defRPr/>
              </a:pPr>
              <a:t>‹#›</a:t>
            </a:fld>
            <a:endParaRPr lang="en-US" dirty="0"/>
          </a:p>
        </p:txBody>
      </p:sp>
    </p:spTree>
    <p:extLst>
      <p:ext uri="{BB962C8B-B14F-4D97-AF65-F5344CB8AC3E}">
        <p14:creationId xmlns:p14="http://schemas.microsoft.com/office/powerpoint/2010/main" val="303524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880A442-9DE0-4DC3-AC83-BD0C200A98A3}" type="slidenum">
              <a:rPr lang="en-US"/>
              <a:pPr>
                <a:defRPr/>
              </a:pPr>
              <a:t>‹#›</a:t>
            </a:fld>
            <a:endParaRPr lang="en-US" dirty="0"/>
          </a:p>
        </p:txBody>
      </p:sp>
    </p:spTree>
    <p:extLst>
      <p:ext uri="{BB962C8B-B14F-4D97-AF65-F5344CB8AC3E}">
        <p14:creationId xmlns:p14="http://schemas.microsoft.com/office/powerpoint/2010/main" val="261802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4B4D48-C8A3-44E1-ADF8-4312EB93C719}" type="slidenum">
              <a:rPr lang="en-US"/>
              <a:pPr>
                <a:defRPr/>
              </a:pPr>
              <a:t>‹#›</a:t>
            </a:fld>
            <a:endParaRPr lang="en-US" dirty="0"/>
          </a:p>
        </p:txBody>
      </p:sp>
    </p:spTree>
    <p:extLst>
      <p:ext uri="{BB962C8B-B14F-4D97-AF65-F5344CB8AC3E}">
        <p14:creationId xmlns:p14="http://schemas.microsoft.com/office/powerpoint/2010/main" val="25853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AF24C4C-B53D-483F-8264-78040B315259}" type="slidenum">
              <a:rPr lang="en-US"/>
              <a:pPr>
                <a:defRPr/>
              </a:pPr>
              <a:t>‹#›</a:t>
            </a:fld>
            <a:endParaRPr lang="en-US" dirty="0"/>
          </a:p>
        </p:txBody>
      </p:sp>
    </p:spTree>
    <p:extLst>
      <p:ext uri="{BB962C8B-B14F-4D97-AF65-F5344CB8AC3E}">
        <p14:creationId xmlns:p14="http://schemas.microsoft.com/office/powerpoint/2010/main" val="261898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2491BBA-E27F-4468-AC12-2CB17B085B1C}" type="slidenum">
              <a:rPr lang="en-US"/>
              <a:pPr>
                <a:defRPr/>
              </a:pPr>
              <a:t>‹#›</a:t>
            </a:fld>
            <a:endParaRPr lang="en-US" dirty="0"/>
          </a:p>
        </p:txBody>
      </p:sp>
    </p:spTree>
    <p:extLst>
      <p:ext uri="{BB962C8B-B14F-4D97-AF65-F5344CB8AC3E}">
        <p14:creationId xmlns:p14="http://schemas.microsoft.com/office/powerpoint/2010/main" val="377755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6DDCDE3-9473-44F6-9CC8-B2DF3BCE5E18}" type="slidenum">
              <a:rPr lang="en-US"/>
              <a:pPr>
                <a:defRPr/>
              </a:pPr>
              <a:t>‹#›</a:t>
            </a:fld>
            <a:endParaRPr lang="en-US" dirty="0"/>
          </a:p>
        </p:txBody>
      </p:sp>
    </p:spTree>
    <p:extLst>
      <p:ext uri="{BB962C8B-B14F-4D97-AF65-F5344CB8AC3E}">
        <p14:creationId xmlns:p14="http://schemas.microsoft.com/office/powerpoint/2010/main" val="195424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32809A0-CAC3-47B2-8A0F-A512E9B951B4}" type="slidenum">
              <a:rPr lang="en-US"/>
              <a:pPr>
                <a:defRPr/>
              </a:pPr>
              <a:t>‹#›</a:t>
            </a:fld>
            <a:endParaRPr lang="en-US" dirty="0"/>
          </a:p>
        </p:txBody>
      </p:sp>
    </p:spTree>
    <p:extLst>
      <p:ext uri="{BB962C8B-B14F-4D97-AF65-F5344CB8AC3E}">
        <p14:creationId xmlns:p14="http://schemas.microsoft.com/office/powerpoint/2010/main" val="124192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7694B02-FE5B-4E31-9E7E-54ED2A05A4F8}" type="slidenum">
              <a:rPr lang="en-US"/>
              <a:pPr>
                <a:defRPr/>
              </a:pPr>
              <a:t>‹#›</a:t>
            </a:fld>
            <a:endParaRPr lang="en-US" dirty="0"/>
          </a:p>
        </p:txBody>
      </p:sp>
    </p:spTree>
    <p:extLst>
      <p:ext uri="{BB962C8B-B14F-4D97-AF65-F5344CB8AC3E}">
        <p14:creationId xmlns:p14="http://schemas.microsoft.com/office/powerpoint/2010/main" val="39497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F404387-15DF-4F96-A4B4-0DFA513CC869}" type="slidenum">
              <a:rPr lang="en-US"/>
              <a:pPr>
                <a:defRPr/>
              </a:pPr>
              <a:t>‹#›</a:t>
            </a:fld>
            <a:endParaRPr lang="en-US" dirty="0"/>
          </a:p>
        </p:txBody>
      </p:sp>
    </p:spTree>
    <p:extLst>
      <p:ext uri="{BB962C8B-B14F-4D97-AF65-F5344CB8AC3E}">
        <p14:creationId xmlns:p14="http://schemas.microsoft.com/office/powerpoint/2010/main" val="877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2DD3E1D-0266-4AD1-8A7F-FD54610D543D}" type="slidenum">
              <a:rPr lang="en-US"/>
              <a:pPr>
                <a:defRPr/>
              </a:pPr>
              <a:t>‹#›</a:t>
            </a:fld>
            <a:endParaRPr lang="en-US" dirty="0"/>
          </a:p>
        </p:txBody>
      </p:sp>
    </p:spTree>
    <p:extLst>
      <p:ext uri="{BB962C8B-B14F-4D97-AF65-F5344CB8AC3E}">
        <p14:creationId xmlns:p14="http://schemas.microsoft.com/office/powerpoint/2010/main" val="75753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dirty="0"/>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dirty="0"/>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a:lvl1pPr>
          </a:lstStyle>
          <a:p>
            <a:pPr>
              <a:defRPr/>
            </a:pPr>
            <a:fld id="{0A6285F4-2B04-4726-B913-94CFC7F0FF5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iomosaic.com/" TargetMode="External"/><Relationship Id="rId5" Type="http://schemas.openxmlformats.org/officeDocument/2006/relationships/image" Target="../media/image2.jpeg"/><Relationship Id="rId4" Type="http://schemas.openxmlformats.org/officeDocument/2006/relationships/hyperlink" Target="http://www.aiche.org/ccps/" TargetMode="Externa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552"/>
          <p:cNvSpPr txBox="1">
            <a:spLocks noChangeArrowheads="1"/>
          </p:cNvSpPr>
          <p:nvPr/>
        </p:nvSpPr>
        <p:spPr bwMode="auto">
          <a:xfrm>
            <a:off x="4057845" y="4757966"/>
            <a:ext cx="25946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r>
              <a:rPr lang="ja-JP" altLang="en-US" b="1" u="sng" dirty="0">
                <a:latin typeface="Arial" charset="0"/>
                <a:cs typeface="Arial" charset="0"/>
              </a:rPr>
              <a:t>あなたにできる</a:t>
            </a:r>
            <a:r>
              <a:rPr lang="ja-JP" altLang="en-US" b="1" u="sng" dirty="0" smtClean="0">
                <a:latin typeface="Arial" charset="0"/>
                <a:cs typeface="Arial" charset="0"/>
              </a:rPr>
              <a:t>こと</a:t>
            </a:r>
            <a:endParaRPr lang="en-US" b="1" dirty="0">
              <a:latin typeface="Arial" charset="0"/>
              <a:cs typeface="Arial" charset="0"/>
            </a:endParaRPr>
          </a:p>
        </p:txBody>
      </p:sp>
      <p:sp>
        <p:nvSpPr>
          <p:cNvPr id="56" name="Text Box 3416"/>
          <p:cNvSpPr txBox="1">
            <a:spLocks noChangeArrowheads="1"/>
          </p:cNvSpPr>
          <p:nvPr/>
        </p:nvSpPr>
        <p:spPr bwMode="auto">
          <a:xfrm>
            <a:off x="4979988" y="299018"/>
            <a:ext cx="1558925" cy="209550"/>
          </a:xfrm>
          <a:prstGeom prst="rect">
            <a:avLst/>
          </a:prstGeom>
          <a:solidFill>
            <a:schemeClr val="bg1"/>
          </a:solidFill>
          <a:ln>
            <a:noFill/>
          </a:ln>
          <a:extLst/>
        </p:spPr>
        <p:txBody>
          <a:bodyPr lIns="0" tIns="0" rIns="0" bIns="0"/>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marL="0" marR="0" lvl="0" indent="0" defTabSz="914400" eaLnBrk="1" fontAlgn="auto" latinLnBrk="0" hangingPunct="1">
              <a:lnSpc>
                <a:spcPct val="100000"/>
              </a:lnSpc>
              <a:spcBef>
                <a:spcPct val="30000"/>
              </a:spcBef>
              <a:spcAft>
                <a:spcPts val="0"/>
              </a:spcAft>
              <a:buClrTx/>
              <a:buSzTx/>
              <a:buFontTx/>
              <a:buNone/>
              <a:tabLst/>
              <a:defRPr/>
            </a:pPr>
            <a:r>
              <a:rPr kumimoji="0" lang="en-US" sz="1000" b="1" i="0" u="none" strike="noStrike" kern="0" cap="none" spc="0" normalizeH="0" baseline="0" noProof="0" dirty="0">
                <a:ln>
                  <a:noFill/>
                </a:ln>
                <a:solidFill>
                  <a:srgbClr val="000099"/>
                </a:solidFill>
                <a:effectLst/>
                <a:uLnTx/>
                <a:uFillTx/>
                <a:latin typeface="Times New Roman" pitchFamily="18" charset="0"/>
              </a:rPr>
              <a:t>This issue sponsored by</a:t>
            </a:r>
          </a:p>
        </p:txBody>
      </p:sp>
      <p:sp>
        <p:nvSpPr>
          <p:cNvPr id="8536" name="Text Box 3416"/>
          <p:cNvSpPr txBox="1">
            <a:spLocks noChangeArrowheads="1"/>
          </p:cNvSpPr>
          <p:nvPr/>
        </p:nvSpPr>
        <p:spPr bwMode="auto">
          <a:xfrm>
            <a:off x="4894168" y="282416"/>
            <a:ext cx="1743168" cy="793909"/>
          </a:xfrm>
          <a:prstGeom prst="rect">
            <a:avLst/>
          </a:prstGeom>
          <a:noFill/>
          <a:ln w="38100">
            <a:solidFill>
              <a:srgbClr val="993300"/>
            </a:solidFill>
            <a:miter lim="800000"/>
            <a:headEnd/>
            <a:tailEnd/>
          </a:ln>
        </p:spPr>
        <p:txBody>
          <a:bodyPr lIns="0" tIns="0" rIns="0" bIns="0"/>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spcBef>
                <a:spcPct val="30000"/>
              </a:spcBef>
              <a:defRPr/>
            </a:pPr>
            <a:endParaRPr lang="en-US" sz="1800" b="1" dirty="0" smtClean="0">
              <a:effectLst>
                <a:outerShdw blurRad="38100" dist="38100" dir="2700000" algn="tl">
                  <a:srgbClr val="FFFFFF"/>
                </a:outerShdw>
              </a:effectLst>
            </a:endParaRPr>
          </a:p>
        </p:txBody>
      </p:sp>
      <p:sp>
        <p:nvSpPr>
          <p:cNvPr id="38" name="Text Box 3430"/>
          <p:cNvSpPr txBox="1">
            <a:spLocks noChangeArrowheads="1"/>
          </p:cNvSpPr>
          <p:nvPr/>
        </p:nvSpPr>
        <p:spPr bwMode="auto">
          <a:xfrm>
            <a:off x="276306" y="8055906"/>
            <a:ext cx="6376182" cy="400110"/>
          </a:xfrm>
          <a:prstGeom prst="rect">
            <a:avLst/>
          </a:prstGeom>
          <a:solidFill>
            <a:srgbClr val="8000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square" lIns="91440" tIns="45720" rIns="91440" bIns="45720" anchor="ct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spcBef>
                <a:spcPct val="0"/>
              </a:spcBef>
            </a:pPr>
            <a:r>
              <a:rPr lang="en-US" sz="1200" b="1" i="1" dirty="0" smtClean="0">
                <a:solidFill>
                  <a:srgbClr val="FFFF00"/>
                </a:solidFill>
                <a:latin typeface="Arial" charset="0"/>
                <a:cs typeface="Arial" charset="0"/>
              </a:rPr>
              <a:t>   </a:t>
            </a:r>
          </a:p>
          <a:p>
            <a:pPr algn="r" eaLnBrk="1" hangingPunct="1">
              <a:spcBef>
                <a:spcPct val="0"/>
              </a:spcBef>
            </a:pPr>
            <a:r>
              <a:rPr lang="en-US" sz="800" b="1" i="1" dirty="0" smtClean="0">
                <a:solidFill>
                  <a:srgbClr val="FFFF00"/>
                </a:solidFill>
                <a:latin typeface="Arial" charset="0"/>
                <a:cs typeface="Arial" charset="0"/>
              </a:rPr>
              <a:t>     </a:t>
            </a:r>
            <a:endParaRPr lang="en-US" sz="800" b="1" i="1" dirty="0">
              <a:solidFill>
                <a:srgbClr val="FFFF00"/>
              </a:solidFill>
              <a:latin typeface="Arial" charset="0"/>
              <a:cs typeface="Arial" charset="0"/>
            </a:endParaRPr>
          </a:p>
        </p:txBody>
      </p:sp>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8931" y="275243"/>
            <a:ext cx="1544304" cy="438781"/>
          </a:xfrm>
          <a:prstGeom prst="rect">
            <a:avLst/>
          </a:prstGeom>
        </p:spPr>
      </p:pic>
      <p:sp>
        <p:nvSpPr>
          <p:cNvPr id="2058" name="Rectangle 3098"/>
          <p:cNvSpPr>
            <a:spLocks noChangeArrowheads="1"/>
          </p:cNvSpPr>
          <p:nvPr/>
        </p:nvSpPr>
        <p:spPr bwMode="auto">
          <a:xfrm>
            <a:off x="260404" y="8475510"/>
            <a:ext cx="6384144" cy="381000"/>
          </a:xfrm>
          <a:prstGeom prst="rect">
            <a:avLst/>
          </a:prstGeom>
          <a:solidFill>
            <a:srgbClr val="C0C0C0"/>
          </a:solidFill>
          <a:ln w="38100" cmpd="dbl">
            <a:noFill/>
            <a:miter lim="800000"/>
            <a:headEnd/>
            <a:tailEnd/>
          </a:ln>
        </p:spPr>
        <p:txBody>
          <a:bodyPr wrap="none" anchor="ctr"/>
          <a:lstStyle/>
          <a:p>
            <a:endParaRPr lang="en-US" dirty="0"/>
          </a:p>
        </p:txBody>
      </p:sp>
      <p:sp>
        <p:nvSpPr>
          <p:cNvPr id="3" name="Rectangle 3074"/>
          <p:cNvSpPr>
            <a:spLocks noChangeArrowheads="1"/>
          </p:cNvSpPr>
          <p:nvPr/>
        </p:nvSpPr>
        <p:spPr bwMode="auto">
          <a:xfrm>
            <a:off x="259309" y="266436"/>
            <a:ext cx="6400800" cy="8610600"/>
          </a:xfrm>
          <a:prstGeom prst="rect">
            <a:avLst/>
          </a:prstGeom>
          <a:noFill/>
          <a:ln w="57150" cmpd="thinThick">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053" name="Text Box 3502"/>
          <p:cNvSpPr txBox="1">
            <a:spLocks noChangeArrowheads="1"/>
          </p:cNvSpPr>
          <p:nvPr/>
        </p:nvSpPr>
        <p:spPr bwMode="auto">
          <a:xfrm>
            <a:off x="1295400" y="731838"/>
            <a:ext cx="3598768" cy="344487"/>
          </a:xfrm>
          <a:prstGeom prst="rect">
            <a:avLst/>
          </a:prstGeom>
          <a:solidFill>
            <a:srgbClr val="C0C0C0"/>
          </a:solidFill>
          <a:ln w="25400">
            <a:solidFill>
              <a:srgbClr val="993300"/>
            </a:solidFill>
            <a:miter lim="800000"/>
            <a:headEnd/>
            <a:tailEnd/>
          </a:ln>
        </p:spPr>
        <p:txBody>
          <a:bodyPr wrap="none" tIns="0" bIns="0" anchor="ctr" anchorCtr="1"/>
          <a:lstStyle>
            <a:lvl1pPr eaLnBrk="0" hangingPunct="0">
              <a:tabLst>
                <a:tab pos="1714500" algn="l"/>
              </a:tabLst>
              <a:defRPr sz="1400">
                <a:solidFill>
                  <a:schemeClr val="tx1"/>
                </a:solidFill>
                <a:latin typeface="Times New Roman" pitchFamily="18" charset="0"/>
              </a:defRPr>
            </a:lvl1pPr>
            <a:lvl2pPr marL="742950" indent="-285750" eaLnBrk="0" hangingPunct="0">
              <a:tabLst>
                <a:tab pos="1714500" algn="l"/>
              </a:tabLst>
              <a:defRPr sz="1400">
                <a:solidFill>
                  <a:schemeClr val="tx1"/>
                </a:solidFill>
                <a:latin typeface="Times New Roman" pitchFamily="18" charset="0"/>
              </a:defRPr>
            </a:lvl2pPr>
            <a:lvl3pPr marL="1143000" indent="-228600" eaLnBrk="0" hangingPunct="0">
              <a:tabLst>
                <a:tab pos="1714500" algn="l"/>
              </a:tabLst>
              <a:defRPr sz="1400">
                <a:solidFill>
                  <a:schemeClr val="tx1"/>
                </a:solidFill>
                <a:latin typeface="Times New Roman" pitchFamily="18" charset="0"/>
              </a:defRPr>
            </a:lvl3pPr>
            <a:lvl4pPr marL="1600200" indent="-228600" eaLnBrk="0" hangingPunct="0">
              <a:tabLst>
                <a:tab pos="1714500" algn="l"/>
              </a:tabLst>
              <a:defRPr sz="1400">
                <a:solidFill>
                  <a:schemeClr val="tx1"/>
                </a:solidFill>
                <a:latin typeface="Times New Roman" pitchFamily="18" charset="0"/>
              </a:defRPr>
            </a:lvl4pPr>
            <a:lvl5pPr marL="2057400" indent="-228600" eaLnBrk="0" hangingPunct="0">
              <a:tabLst>
                <a:tab pos="1714500" algn="l"/>
              </a:tabLst>
              <a:defRPr sz="1400">
                <a:solidFill>
                  <a:schemeClr val="tx1"/>
                </a:solidFill>
                <a:latin typeface="Times New Roman" pitchFamily="18" charset="0"/>
              </a:defRPr>
            </a:lvl5pPr>
            <a:lvl6pPr marL="2514600" indent="-228600" algn="ctr" eaLnBrk="0" fontAlgn="base" hangingPunct="0">
              <a:spcBef>
                <a:spcPct val="50000"/>
              </a:spcBef>
              <a:spcAft>
                <a:spcPct val="0"/>
              </a:spcAft>
              <a:tabLst>
                <a:tab pos="1714500" algn="l"/>
              </a:tabLst>
              <a:defRPr sz="1400">
                <a:solidFill>
                  <a:schemeClr val="tx1"/>
                </a:solidFill>
                <a:latin typeface="Times New Roman" pitchFamily="18" charset="0"/>
              </a:defRPr>
            </a:lvl6pPr>
            <a:lvl7pPr marL="2971800" indent="-228600" algn="ctr" eaLnBrk="0" fontAlgn="base" hangingPunct="0">
              <a:spcBef>
                <a:spcPct val="50000"/>
              </a:spcBef>
              <a:spcAft>
                <a:spcPct val="0"/>
              </a:spcAft>
              <a:tabLst>
                <a:tab pos="1714500" algn="l"/>
              </a:tabLst>
              <a:defRPr sz="1400">
                <a:solidFill>
                  <a:schemeClr val="tx1"/>
                </a:solidFill>
                <a:latin typeface="Times New Roman" pitchFamily="18" charset="0"/>
              </a:defRPr>
            </a:lvl7pPr>
            <a:lvl8pPr marL="3429000" indent="-228600" algn="ctr" eaLnBrk="0" fontAlgn="base" hangingPunct="0">
              <a:spcBef>
                <a:spcPct val="50000"/>
              </a:spcBef>
              <a:spcAft>
                <a:spcPct val="0"/>
              </a:spcAft>
              <a:tabLst>
                <a:tab pos="1714500" algn="l"/>
              </a:tabLst>
              <a:defRPr sz="1400">
                <a:solidFill>
                  <a:schemeClr val="tx1"/>
                </a:solidFill>
                <a:latin typeface="Times New Roman" pitchFamily="18" charset="0"/>
              </a:defRPr>
            </a:lvl8pPr>
            <a:lvl9pPr marL="3886200" indent="-228600" algn="ctr" eaLnBrk="0" fontAlgn="base" hangingPunct="0">
              <a:spcBef>
                <a:spcPct val="50000"/>
              </a:spcBef>
              <a:spcAft>
                <a:spcPct val="0"/>
              </a:spcAft>
              <a:tabLst>
                <a:tab pos="1714500" algn="l"/>
              </a:tabLst>
              <a:defRPr sz="1400">
                <a:solidFill>
                  <a:schemeClr val="tx1"/>
                </a:solidFill>
                <a:latin typeface="Times New Roman" pitchFamily="18" charset="0"/>
              </a:defRPr>
            </a:lvl9pPr>
          </a:lstStyle>
          <a:p>
            <a:pPr eaLnBrk="1" hangingPunct="1">
              <a:lnSpc>
                <a:spcPct val="85000"/>
              </a:lnSpc>
              <a:spcBef>
                <a:spcPct val="0"/>
              </a:spcBef>
              <a:spcAft>
                <a:spcPct val="20000"/>
              </a:spcAft>
            </a:pPr>
            <a:r>
              <a:rPr lang="en-US" sz="900" u="sng" dirty="0">
                <a:cs typeface="Times New Roman" pitchFamily="18" charset="0"/>
              </a:rPr>
              <a:t>http://www.aiche.org/CCPS/Publications/Beacon/index.aspx</a:t>
            </a:r>
          </a:p>
          <a:p>
            <a:pPr eaLnBrk="1" hangingPunct="1">
              <a:lnSpc>
                <a:spcPct val="75000"/>
              </a:lnSpc>
              <a:spcBef>
                <a:spcPct val="0"/>
              </a:spcBef>
            </a:pPr>
            <a:r>
              <a:rPr lang="en-US" sz="1200" b="1" dirty="0">
                <a:cs typeface="Times New Roman" pitchFamily="18" charset="0"/>
              </a:rPr>
              <a:t>Messages for Manufacturing Personnel</a:t>
            </a:r>
          </a:p>
        </p:txBody>
      </p:sp>
      <p:pic>
        <p:nvPicPr>
          <p:cNvPr id="2054" name="Picture 66" descr="2008 CCPS_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116" y="336550"/>
            <a:ext cx="915133" cy="400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3430"/>
          <p:cNvSpPr txBox="1">
            <a:spLocks noChangeArrowheads="1"/>
          </p:cNvSpPr>
          <p:nvPr/>
        </p:nvSpPr>
        <p:spPr bwMode="auto">
          <a:xfrm>
            <a:off x="264191" y="8086684"/>
            <a:ext cx="6381843" cy="338554"/>
          </a:xfrm>
          <a:prstGeom prst="rect">
            <a:avLst/>
          </a:prstGeom>
          <a:solidFill>
            <a:srgbClr val="8000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square" lIns="91440" tIns="45720" rIns="91440" bIns="45720" anchor="ct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spcBef>
                <a:spcPct val="0"/>
              </a:spcBef>
            </a:pPr>
            <a:r>
              <a:rPr lang="ja-JP" altLang="en-US" sz="1600" b="1" i="1" dirty="0">
                <a:solidFill>
                  <a:srgbClr val="FFFF00"/>
                </a:solidFill>
                <a:latin typeface="Arial" charset="0"/>
                <a:cs typeface="Arial" charset="0"/>
              </a:rPr>
              <a:t>液体の</a:t>
            </a:r>
            <a:r>
              <a:rPr lang="ja-JP" altLang="en-US" sz="1600" b="1" i="1" dirty="0" smtClean="0">
                <a:solidFill>
                  <a:srgbClr val="FFFF00"/>
                </a:solidFill>
                <a:latin typeface="Arial" charset="0"/>
                <a:cs typeface="Arial" charset="0"/>
              </a:rPr>
              <a:t>水  </a:t>
            </a:r>
            <a:r>
              <a:rPr lang="en-US" sz="1600" b="1" i="1" dirty="0" smtClean="0">
                <a:solidFill>
                  <a:srgbClr val="FFFF00"/>
                </a:solidFill>
                <a:latin typeface="Arial" charset="0"/>
                <a:cs typeface="Arial" charset="0"/>
              </a:rPr>
              <a:t>+ </a:t>
            </a:r>
            <a:r>
              <a:rPr lang="ja-JP" altLang="en-US" sz="1600" b="1" i="1" dirty="0" smtClean="0">
                <a:solidFill>
                  <a:srgbClr val="FFFF00"/>
                </a:solidFill>
                <a:latin typeface="Arial" charset="0"/>
                <a:cs typeface="Arial" charset="0"/>
              </a:rPr>
              <a:t>高温物質  </a:t>
            </a:r>
            <a:r>
              <a:rPr lang="en-US" sz="1600" b="1" i="1" dirty="0" smtClean="0">
                <a:solidFill>
                  <a:srgbClr val="FFFF00"/>
                </a:solidFill>
                <a:latin typeface="Arial" charset="0"/>
                <a:cs typeface="Arial" charset="0"/>
              </a:rPr>
              <a:t>= </a:t>
            </a:r>
            <a:r>
              <a:rPr lang="ja-JP" altLang="en-US" sz="1600" b="1" i="1" dirty="0" smtClean="0">
                <a:solidFill>
                  <a:srgbClr val="FFFF00"/>
                </a:solidFill>
                <a:latin typeface="Arial" charset="0"/>
                <a:cs typeface="Arial" charset="0"/>
              </a:rPr>
              <a:t>水蒸気爆発の危険 </a:t>
            </a:r>
            <a:r>
              <a:rPr lang="en-US" sz="1600" b="1" i="1" dirty="0" smtClean="0">
                <a:solidFill>
                  <a:srgbClr val="FFFF00"/>
                </a:solidFill>
                <a:latin typeface="Arial" charset="0"/>
                <a:cs typeface="Arial" charset="0"/>
              </a:rPr>
              <a:t>!</a:t>
            </a:r>
          </a:p>
        </p:txBody>
      </p:sp>
      <p:sp>
        <p:nvSpPr>
          <p:cNvPr id="2057" name="Text Box 3082"/>
          <p:cNvSpPr txBox="1">
            <a:spLocks noChangeArrowheads="1"/>
          </p:cNvSpPr>
          <p:nvPr/>
        </p:nvSpPr>
        <p:spPr bwMode="auto">
          <a:xfrm>
            <a:off x="381000" y="8458200"/>
            <a:ext cx="6324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l" eaLnBrk="1" hangingPunct="1"/>
            <a:r>
              <a:rPr lang="en-US" sz="900" dirty="0">
                <a:solidFill>
                  <a:srgbClr val="008080"/>
                </a:solidFill>
                <a:cs typeface="Times New Roman" pitchFamily="18" charset="0"/>
              </a:rPr>
              <a:t>		</a:t>
            </a:r>
            <a:endParaRPr lang="en-US" sz="900" dirty="0">
              <a:solidFill>
                <a:srgbClr val="0000FF"/>
              </a:solidFill>
            </a:endParaRPr>
          </a:p>
        </p:txBody>
      </p:sp>
      <p:sp>
        <p:nvSpPr>
          <p:cNvPr id="2060" name="Text Box 3109"/>
          <p:cNvSpPr txBox="1">
            <a:spLocks noChangeArrowheads="1"/>
          </p:cNvSpPr>
          <p:nvPr/>
        </p:nvSpPr>
        <p:spPr bwMode="auto">
          <a:xfrm>
            <a:off x="85725" y="8839200"/>
            <a:ext cx="7010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just" eaLnBrk="1" hangingPunct="1"/>
            <a:endParaRPr lang="en-US" sz="900" dirty="0"/>
          </a:p>
        </p:txBody>
      </p:sp>
      <p:sp>
        <p:nvSpPr>
          <p:cNvPr id="2061" name="Line 3155"/>
          <p:cNvSpPr>
            <a:spLocks noChangeShapeType="1"/>
          </p:cNvSpPr>
          <p:nvPr/>
        </p:nvSpPr>
        <p:spPr bwMode="auto">
          <a:xfrm>
            <a:off x="259308" y="8466151"/>
            <a:ext cx="6385240" cy="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2" name="Text Box 3364"/>
          <p:cNvSpPr txBox="1">
            <a:spLocks noChangeArrowheads="1"/>
          </p:cNvSpPr>
          <p:nvPr/>
        </p:nvSpPr>
        <p:spPr bwMode="auto">
          <a:xfrm>
            <a:off x="243138" y="1046635"/>
            <a:ext cx="527969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r>
              <a:rPr lang="ja-JP" altLang="en-US" sz="1500" b="1" u="sng" dirty="0">
                <a:solidFill>
                  <a:srgbClr val="CC0000"/>
                </a:solidFill>
                <a:latin typeface="Arial" pitchFamily="34" charset="0"/>
                <a:cs typeface="Arial" pitchFamily="34" charset="0"/>
                <a:sym typeface="Wingdings" pitchFamily="2" charset="2"/>
              </a:rPr>
              <a:t>そ</a:t>
            </a:r>
            <a:r>
              <a:rPr lang="ja-JP" altLang="en-US" sz="1500" b="1" u="sng" dirty="0" smtClean="0">
                <a:solidFill>
                  <a:srgbClr val="CC0000"/>
                </a:solidFill>
                <a:latin typeface="Arial" pitchFamily="34" charset="0"/>
                <a:cs typeface="Arial" pitchFamily="34" charset="0"/>
                <a:sym typeface="Wingdings" pitchFamily="2" charset="2"/>
              </a:rPr>
              <a:t>の容器は本当に空ですか </a:t>
            </a:r>
            <a:r>
              <a:rPr lang="en-US" sz="1500" b="1" u="sng" dirty="0" smtClean="0">
                <a:solidFill>
                  <a:srgbClr val="CC0000"/>
                </a:solidFill>
                <a:latin typeface="Arial" pitchFamily="34" charset="0"/>
                <a:cs typeface="Arial" pitchFamily="34" charset="0"/>
                <a:sym typeface="Wingdings" pitchFamily="2" charset="2"/>
              </a:rPr>
              <a:t>?</a:t>
            </a:r>
            <a:endParaRPr lang="en-US" sz="1500" b="1" dirty="0">
              <a:solidFill>
                <a:srgbClr val="CC0000"/>
              </a:solidFill>
              <a:latin typeface="Arial" pitchFamily="34" charset="0"/>
              <a:cs typeface="Arial" pitchFamily="34" charset="0"/>
              <a:sym typeface="Wingdings" pitchFamily="2" charset="2"/>
            </a:endParaRPr>
          </a:p>
        </p:txBody>
      </p:sp>
      <p:sp>
        <p:nvSpPr>
          <p:cNvPr id="2064" name="Line 3400"/>
          <p:cNvSpPr>
            <a:spLocks noChangeShapeType="1"/>
          </p:cNvSpPr>
          <p:nvPr/>
        </p:nvSpPr>
        <p:spPr bwMode="auto">
          <a:xfrm>
            <a:off x="249305" y="1092192"/>
            <a:ext cx="6395243" cy="0"/>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r>
              <a:rPr lang="en-US" dirty="0" smtClean="0"/>
              <a:t> </a:t>
            </a:r>
            <a:endParaRPr lang="en-US" dirty="0"/>
          </a:p>
        </p:txBody>
      </p:sp>
      <p:sp>
        <p:nvSpPr>
          <p:cNvPr id="2065" name="Line 3439"/>
          <p:cNvSpPr>
            <a:spLocks noChangeShapeType="1"/>
          </p:cNvSpPr>
          <p:nvPr/>
        </p:nvSpPr>
        <p:spPr bwMode="auto">
          <a:xfrm>
            <a:off x="1284288" y="289330"/>
            <a:ext cx="11112" cy="792710"/>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70" name="Text Box 411"/>
          <p:cNvSpPr txBox="1">
            <a:spLocks noChangeArrowheads="1"/>
          </p:cNvSpPr>
          <p:nvPr/>
        </p:nvSpPr>
        <p:spPr bwMode="auto">
          <a:xfrm>
            <a:off x="271446" y="855663"/>
            <a:ext cx="1028700" cy="11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r>
              <a:rPr lang="en-US" sz="750" b="1" dirty="0">
                <a:latin typeface="Arial" charset="0"/>
                <a:cs typeface="Arial" charset="0"/>
                <a:hlinkClick r:id="rId4"/>
              </a:rPr>
              <a:t>www.aiche.org/ccps</a:t>
            </a:r>
            <a:endParaRPr lang="en-US" sz="750" b="1" dirty="0">
              <a:latin typeface="Arial" charset="0"/>
              <a:cs typeface="Arial" charset="0"/>
            </a:endParaRPr>
          </a:p>
        </p:txBody>
      </p:sp>
      <p:sp>
        <p:nvSpPr>
          <p:cNvPr id="2071" name="Text Box 3078"/>
          <p:cNvSpPr txBox="1">
            <a:spLocks noChangeArrowheads="1"/>
          </p:cNvSpPr>
          <p:nvPr/>
        </p:nvSpPr>
        <p:spPr bwMode="auto">
          <a:xfrm>
            <a:off x="5489282" y="1129856"/>
            <a:ext cx="1111328"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r" eaLnBrk="1" hangingPunct="1">
              <a:lnSpc>
                <a:spcPct val="85000"/>
              </a:lnSpc>
              <a:spcBef>
                <a:spcPct val="0"/>
              </a:spcBef>
            </a:pPr>
            <a:r>
              <a:rPr lang="en-US" sz="1000" b="1" dirty="0" smtClean="0"/>
              <a:t>2017</a:t>
            </a:r>
            <a:r>
              <a:rPr lang="ja-JP" altLang="en-US" sz="1000" b="1" dirty="0" smtClean="0"/>
              <a:t>年</a:t>
            </a:r>
            <a:r>
              <a:rPr lang="en-US" altLang="ja-JP" sz="1000" b="1" dirty="0" smtClean="0"/>
              <a:t>4</a:t>
            </a:r>
            <a:r>
              <a:rPr lang="ja-JP" altLang="en-US" sz="1000" b="1" dirty="0" smtClean="0"/>
              <a:t>月</a:t>
            </a:r>
            <a:endParaRPr lang="en-US" sz="1000" b="1" dirty="0"/>
          </a:p>
        </p:txBody>
      </p:sp>
      <p:cxnSp>
        <p:nvCxnSpPr>
          <p:cNvPr id="2073" name="Straight Connector 37"/>
          <p:cNvCxnSpPr>
            <a:cxnSpLocks noChangeShapeType="1"/>
          </p:cNvCxnSpPr>
          <p:nvPr/>
        </p:nvCxnSpPr>
        <p:spPr bwMode="auto">
          <a:xfrm>
            <a:off x="5522833" y="1085850"/>
            <a:ext cx="3175" cy="266700"/>
          </a:xfrm>
          <a:prstGeom prst="line">
            <a:avLst/>
          </a:prstGeom>
          <a:noFill/>
          <a:ln w="38100" algn="ctr">
            <a:solidFill>
              <a:srgbClr val="993300"/>
            </a:solidFill>
            <a:round/>
            <a:headEnd/>
            <a:tailEnd/>
          </a:ln>
          <a:extLst>
            <a:ext uri="{909E8E84-426E-40DD-AFC4-6F175D3DCCD1}">
              <a14:hiddenFill xmlns:a14="http://schemas.microsoft.com/office/drawing/2010/main">
                <a:noFill/>
              </a14:hiddenFill>
            </a:ext>
          </a:extLst>
        </p:spPr>
      </p:cxnSp>
      <p:cxnSp>
        <p:nvCxnSpPr>
          <p:cNvPr id="2072" name="Straight Connector 37"/>
          <p:cNvCxnSpPr>
            <a:cxnSpLocks noChangeShapeType="1"/>
          </p:cNvCxnSpPr>
          <p:nvPr/>
        </p:nvCxnSpPr>
        <p:spPr bwMode="auto">
          <a:xfrm>
            <a:off x="255588" y="1354773"/>
            <a:ext cx="6388960" cy="0"/>
          </a:xfrm>
          <a:prstGeom prst="line">
            <a:avLst/>
          </a:prstGeom>
          <a:noFill/>
          <a:ln w="38100" algn="ctr">
            <a:solidFill>
              <a:srgbClr val="993300"/>
            </a:solidFill>
            <a:round/>
            <a:headEnd/>
            <a:tailEnd/>
          </a:ln>
          <a:extLst>
            <a:ext uri="{909E8E84-426E-40DD-AFC4-6F175D3DCCD1}">
              <a14:hiddenFill xmlns:a14="http://schemas.microsoft.com/office/drawing/2010/main">
                <a:noFill/>
              </a14:hiddenFill>
            </a:ext>
          </a:extLst>
        </p:spPr>
      </p:cxnSp>
      <p:sp>
        <p:nvSpPr>
          <p:cNvPr id="2066" name="Line 3491"/>
          <p:cNvSpPr>
            <a:spLocks noChangeShapeType="1"/>
          </p:cNvSpPr>
          <p:nvPr/>
        </p:nvSpPr>
        <p:spPr bwMode="auto">
          <a:xfrm>
            <a:off x="271412" y="8088970"/>
            <a:ext cx="6361031" cy="7192"/>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 name="Line 3400"/>
          <p:cNvSpPr>
            <a:spLocks noChangeShapeType="1"/>
          </p:cNvSpPr>
          <p:nvPr/>
        </p:nvSpPr>
        <p:spPr bwMode="auto">
          <a:xfrm>
            <a:off x="285521" y="4780763"/>
            <a:ext cx="6374588" cy="6083"/>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 name="Text Box 3552"/>
          <p:cNvSpPr txBox="1">
            <a:spLocks noChangeArrowheads="1"/>
          </p:cNvSpPr>
          <p:nvPr/>
        </p:nvSpPr>
        <p:spPr bwMode="auto">
          <a:xfrm>
            <a:off x="260403" y="4757965"/>
            <a:ext cx="37974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r>
              <a:rPr lang="ja-JP" altLang="en-US" b="1" u="sng" dirty="0">
                <a:latin typeface="Arial" charset="0"/>
                <a:cs typeface="Arial" charset="0"/>
              </a:rPr>
              <a:t>知っています</a:t>
            </a:r>
            <a:r>
              <a:rPr lang="ja-JP" altLang="en-US" b="1" u="sng" dirty="0" smtClean="0">
                <a:latin typeface="Arial" charset="0"/>
                <a:cs typeface="Arial" charset="0"/>
              </a:rPr>
              <a:t>か</a:t>
            </a:r>
            <a:endParaRPr lang="en-US" b="1" dirty="0">
              <a:latin typeface="Arial" charset="0"/>
              <a:cs typeface="Arial" charset="0"/>
            </a:endParaRPr>
          </a:p>
        </p:txBody>
      </p:sp>
      <p:sp>
        <p:nvSpPr>
          <p:cNvPr id="42" name="Text Box 3455"/>
          <p:cNvSpPr txBox="1">
            <a:spLocks noChangeArrowheads="1"/>
          </p:cNvSpPr>
          <p:nvPr/>
        </p:nvSpPr>
        <p:spPr bwMode="auto">
          <a:xfrm>
            <a:off x="232181" y="5051404"/>
            <a:ext cx="3772324"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marL="171450" indent="-171450" algn="l">
              <a:spcBef>
                <a:spcPts val="0"/>
              </a:spcBef>
              <a:spcAft>
                <a:spcPts val="0"/>
              </a:spcAft>
              <a:buFont typeface="Wingdings" panose="05000000000000000000" pitchFamily="2" charset="2"/>
              <a:buChar char="Ø"/>
            </a:pPr>
            <a:r>
              <a:rPr lang="ja-JP" altLang="en-US" sz="1050" dirty="0" smtClean="0"/>
              <a:t>高温物質の水への意図しない混入接触を含む蒸気爆発事例は多数ある</a:t>
            </a:r>
            <a:r>
              <a:rPr lang="en-US" altLang="ja-JP" sz="1050" dirty="0" smtClean="0"/>
              <a:t>(</a:t>
            </a:r>
            <a:r>
              <a:rPr lang="ja-JP" altLang="en-US" sz="1050" dirty="0" smtClean="0"/>
              <a:t>他の例として</a:t>
            </a:r>
            <a:r>
              <a:rPr lang="en-US" altLang="ja-JP" sz="1050" dirty="0" smtClean="0"/>
              <a:t>2015</a:t>
            </a:r>
            <a:r>
              <a:rPr lang="ja-JP" altLang="en-US" sz="1050" dirty="0" smtClean="0"/>
              <a:t>年</a:t>
            </a:r>
            <a:r>
              <a:rPr lang="en-US" altLang="ja-JP" sz="1050" dirty="0" smtClean="0"/>
              <a:t>10</a:t>
            </a:r>
            <a:r>
              <a:rPr lang="ja-JP" altLang="en-US" sz="1050" dirty="0" smtClean="0"/>
              <a:t>月号</a:t>
            </a:r>
            <a:r>
              <a:rPr lang="en-US" altLang="ja-JP" sz="1050" dirty="0" smtClean="0"/>
              <a:t>Beacon</a:t>
            </a:r>
            <a:r>
              <a:rPr lang="ja-JP" altLang="en-US" sz="1050" dirty="0" smtClean="0"/>
              <a:t>を参照</a:t>
            </a:r>
            <a:r>
              <a:rPr lang="en-US" altLang="ja-JP" sz="1050" dirty="0"/>
              <a:t>)</a:t>
            </a:r>
            <a:endParaRPr lang="en-US" sz="1050" dirty="0" smtClean="0"/>
          </a:p>
          <a:p>
            <a:pPr marL="171450" indent="-171450" algn="l">
              <a:spcBef>
                <a:spcPts val="0"/>
              </a:spcBef>
              <a:spcAft>
                <a:spcPts val="0"/>
              </a:spcAft>
              <a:buFont typeface="Wingdings" panose="05000000000000000000" pitchFamily="2" charset="2"/>
              <a:buChar char="Ø"/>
            </a:pPr>
            <a:r>
              <a:rPr lang="ja-JP" altLang="en-US" sz="1050" dirty="0" smtClean="0"/>
              <a:t>水は蒸発して蒸気になると</a:t>
            </a:r>
            <a:r>
              <a:rPr lang="ja-JP" altLang="en-US" sz="1050" dirty="0"/>
              <a:t>約</a:t>
            </a:r>
            <a:r>
              <a:rPr lang="en-US" altLang="ja-JP" sz="1050" dirty="0" smtClean="0"/>
              <a:t>1600</a:t>
            </a:r>
            <a:r>
              <a:rPr lang="ja-JP" altLang="en-US" sz="1050" dirty="0" smtClean="0"/>
              <a:t>倍に</a:t>
            </a:r>
            <a:r>
              <a:rPr lang="ja-JP" altLang="en-US" sz="1050" dirty="0"/>
              <a:t>膨張する</a:t>
            </a:r>
            <a:r>
              <a:rPr lang="ja-JP" altLang="en-US" sz="1050" dirty="0" smtClean="0"/>
              <a:t>。これは</a:t>
            </a:r>
            <a:r>
              <a:rPr lang="en-US" altLang="ja-JP" sz="1050" dirty="0" smtClean="0"/>
              <a:t>1US</a:t>
            </a:r>
            <a:r>
              <a:rPr lang="ja-JP" altLang="en-US" sz="1050" dirty="0" smtClean="0"/>
              <a:t>パイント</a:t>
            </a:r>
            <a:r>
              <a:rPr lang="en-US" altLang="ja-JP" sz="1050" dirty="0" smtClean="0"/>
              <a:t>(</a:t>
            </a:r>
            <a:r>
              <a:rPr lang="ja-JP" altLang="en-US" sz="1050" dirty="0" smtClean="0"/>
              <a:t>約</a:t>
            </a:r>
            <a:r>
              <a:rPr lang="en-US" altLang="ja-JP" sz="1050" dirty="0" smtClean="0"/>
              <a:t>500mL)</a:t>
            </a:r>
            <a:r>
              <a:rPr lang="ja-JP" altLang="en-US" sz="1050" dirty="0" smtClean="0"/>
              <a:t>の水が蒸発すると</a:t>
            </a:r>
            <a:r>
              <a:rPr lang="en-US" altLang="ja-JP" sz="1050" dirty="0" smtClean="0"/>
              <a:t>55US</a:t>
            </a:r>
            <a:r>
              <a:rPr lang="ja-JP" altLang="en-US" sz="1050" dirty="0" smtClean="0"/>
              <a:t>ガロン</a:t>
            </a:r>
            <a:r>
              <a:rPr lang="en-US" altLang="ja-JP" sz="1050" dirty="0" smtClean="0"/>
              <a:t>(</a:t>
            </a:r>
            <a:r>
              <a:rPr lang="ja-JP" altLang="en-US" sz="1050" dirty="0" smtClean="0"/>
              <a:t>約</a:t>
            </a:r>
            <a:r>
              <a:rPr lang="en-US" altLang="ja-JP" sz="1050" dirty="0" smtClean="0"/>
              <a:t>200L)</a:t>
            </a:r>
            <a:r>
              <a:rPr lang="ja-JP" altLang="en-US" sz="1050" dirty="0" smtClean="0"/>
              <a:t>のドラム缶</a:t>
            </a:r>
            <a:r>
              <a:rPr lang="en-US" altLang="ja-JP" sz="1050" dirty="0" smtClean="0"/>
              <a:t>4</a:t>
            </a:r>
            <a:r>
              <a:rPr lang="ja-JP" altLang="en-US" sz="1050" dirty="0" smtClean="0"/>
              <a:t>本相当になり得ることを意味する！</a:t>
            </a:r>
            <a:endParaRPr lang="en-US" sz="1050" dirty="0"/>
          </a:p>
        </p:txBody>
      </p:sp>
      <p:sp>
        <p:nvSpPr>
          <p:cNvPr id="41" name="Text Box 3455"/>
          <p:cNvSpPr txBox="1">
            <a:spLocks noChangeArrowheads="1"/>
          </p:cNvSpPr>
          <p:nvPr/>
        </p:nvSpPr>
        <p:spPr bwMode="auto">
          <a:xfrm>
            <a:off x="259309" y="1388507"/>
            <a:ext cx="4371154"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l">
              <a:spcBef>
                <a:spcPts val="0"/>
              </a:spcBef>
              <a:spcAft>
                <a:spcPts val="600"/>
              </a:spcAft>
            </a:pPr>
            <a:r>
              <a:rPr lang="en-US" sz="1050" dirty="0" smtClean="0"/>
              <a:t>    </a:t>
            </a:r>
            <a:r>
              <a:rPr lang="en-US" altLang="ja-JP" sz="1050" dirty="0"/>
              <a:t>1991</a:t>
            </a:r>
            <a:r>
              <a:rPr lang="ja-JP" altLang="en-US" sz="1050" dirty="0"/>
              <a:t>年、ある製油所の日産</a:t>
            </a:r>
            <a:r>
              <a:rPr lang="en-US" altLang="ja-JP" sz="1050" dirty="0"/>
              <a:t>5</a:t>
            </a:r>
            <a:r>
              <a:rPr lang="ja-JP" altLang="en-US" sz="1050" dirty="0"/>
              <a:t>万バレルの流動接触分解装置がメンテナンスの為に</a:t>
            </a:r>
            <a:r>
              <a:rPr lang="en-US" altLang="ja-JP" sz="1050" dirty="0"/>
              <a:t>7</a:t>
            </a:r>
            <a:r>
              <a:rPr lang="ja-JP" altLang="en-US" sz="1050" dirty="0"/>
              <a:t>週間シャットダウンされた後</a:t>
            </a:r>
            <a:r>
              <a:rPr lang="ja-JP" altLang="en-US" sz="1050" dirty="0" smtClean="0"/>
              <a:t>、再稼働の</a:t>
            </a:r>
            <a:r>
              <a:rPr lang="ja-JP" altLang="en-US" sz="1050" dirty="0"/>
              <a:t>途中で爆発して火災になった。悲惨なことにこの事故で</a:t>
            </a:r>
            <a:r>
              <a:rPr lang="en-US" altLang="ja-JP" sz="1050" dirty="0"/>
              <a:t>6</a:t>
            </a:r>
            <a:r>
              <a:rPr lang="ja-JP" altLang="en-US" sz="1050" dirty="0"/>
              <a:t>人の作業員が命を失い、他の</a:t>
            </a:r>
            <a:r>
              <a:rPr lang="en-US" altLang="ja-JP" sz="1050" dirty="0"/>
              <a:t>8</a:t>
            </a:r>
            <a:r>
              <a:rPr lang="ja-JP" altLang="en-US" sz="1050" dirty="0"/>
              <a:t>人が負傷した。 施設の損害は約</a:t>
            </a:r>
            <a:r>
              <a:rPr lang="en-US" altLang="ja-JP" sz="1050" dirty="0" smtClean="0"/>
              <a:t>2300</a:t>
            </a:r>
            <a:r>
              <a:rPr lang="ja-JP" altLang="en-US" sz="1050" dirty="0" smtClean="0"/>
              <a:t>万ドル</a:t>
            </a:r>
            <a:r>
              <a:rPr lang="ja-JP" altLang="en-US" sz="1050" dirty="0"/>
              <a:t>と報告され、事業の中断に</a:t>
            </a:r>
            <a:r>
              <a:rPr lang="ja-JP" altLang="en-US" sz="1050" dirty="0" smtClean="0"/>
              <a:t>よる機会損失は</a:t>
            </a:r>
            <a:r>
              <a:rPr lang="en-US" altLang="ja-JP" sz="1050" dirty="0" smtClean="0"/>
              <a:t>4400</a:t>
            </a:r>
            <a:r>
              <a:rPr lang="ja-JP" altLang="en-US" sz="1050" dirty="0" smtClean="0"/>
              <a:t>万ドル</a:t>
            </a:r>
            <a:r>
              <a:rPr lang="ja-JP" altLang="en-US" sz="1050" dirty="0"/>
              <a:t>と推定された。何がこの恐ろしい爆発を起こしたのか？ それは暴走反応、あるいは可燃物の漏洩や静電気着火によるものではなかった。原因は水だった！</a:t>
            </a:r>
          </a:p>
          <a:p>
            <a:pPr algn="l">
              <a:spcBef>
                <a:spcPts val="0"/>
              </a:spcBef>
              <a:spcAft>
                <a:spcPts val="600"/>
              </a:spcAft>
            </a:pPr>
            <a:r>
              <a:rPr lang="en-US" sz="1050" dirty="0" smtClean="0"/>
              <a:t>     </a:t>
            </a:r>
            <a:r>
              <a:rPr lang="ja-JP" altLang="en-US" sz="1050" dirty="0" smtClean="0"/>
              <a:t>爆発した縦型の圧力容器</a:t>
            </a:r>
            <a:r>
              <a:rPr lang="en-US" altLang="ja-JP" sz="1050" dirty="0" smtClean="0"/>
              <a:t>(F7)</a:t>
            </a:r>
            <a:r>
              <a:rPr lang="ja-JP" altLang="en-US" sz="1050" dirty="0" smtClean="0"/>
              <a:t>はプロセス内の固体触媒粉から重油を分離するために用いられていた。シャットダウンの間に油は全てのプロセス機器から排出され、機器類は清掃・検査されて、使用できるように組み立てられていた。スタートアップ手順の一部として、プロセスに油が供給される前にシステム内の全ての空気を置換するために水蒸気が吹き込まれた</a:t>
            </a:r>
            <a:r>
              <a:rPr lang="ja-JP" altLang="en-US" sz="1050" dirty="0"/>
              <a:t>。プロセス機器の温度が低いために、パージ用の水蒸気の一部が凝縮して水になることを</a:t>
            </a:r>
            <a:r>
              <a:rPr lang="ja-JP" altLang="en-US" sz="1050" dirty="0" smtClean="0"/>
              <a:t>運転部門は</a:t>
            </a:r>
            <a:r>
              <a:rPr lang="ja-JP" altLang="en-US" sz="1050" dirty="0"/>
              <a:t>認識していた</a:t>
            </a:r>
            <a:r>
              <a:rPr lang="ja-JP" altLang="en-US" sz="1050" dirty="0" smtClean="0"/>
              <a:t>。そして凝縮した全ての水は集められて</a:t>
            </a:r>
            <a:r>
              <a:rPr lang="en-US" altLang="ja-JP" sz="1050" dirty="0" smtClean="0"/>
              <a:t>F7</a:t>
            </a:r>
            <a:r>
              <a:rPr lang="ja-JP" altLang="en-US" sz="1050" dirty="0" smtClean="0"/>
              <a:t>容器へポンプ輸送された。通常</a:t>
            </a:r>
            <a:r>
              <a:rPr lang="ja-JP" altLang="en-US" sz="1050" dirty="0"/>
              <a:t>のスタートアップ手順</a:t>
            </a:r>
            <a:r>
              <a:rPr lang="ja-JP" altLang="en-US" sz="1050" dirty="0" smtClean="0"/>
              <a:t>では熱油が仕込まれる前に</a:t>
            </a:r>
            <a:r>
              <a:rPr lang="en-US" altLang="ja-JP" sz="1050" dirty="0" smtClean="0"/>
              <a:t>F7</a:t>
            </a:r>
            <a:r>
              <a:rPr lang="ja-JP" altLang="en-US" sz="1050" dirty="0" smtClean="0"/>
              <a:t>から水を排出することが運転員に求められていた。しかし、</a:t>
            </a:r>
            <a:r>
              <a:rPr lang="ja-JP" altLang="en-US" sz="1050" dirty="0"/>
              <a:t>間違った（閉じた）</a:t>
            </a:r>
            <a:r>
              <a:rPr lang="ja-JP" altLang="en-US" sz="1050" dirty="0" smtClean="0"/>
              <a:t>状態になったブロック弁があったために、</a:t>
            </a:r>
            <a:r>
              <a:rPr lang="en-US" altLang="ja-JP" sz="1050" dirty="0" smtClean="0"/>
              <a:t>F7</a:t>
            </a:r>
            <a:r>
              <a:rPr lang="ja-JP" altLang="en-US" sz="1050" dirty="0" smtClean="0"/>
              <a:t>から水が排出されなかった。</a:t>
            </a:r>
            <a:endParaRPr lang="en-US" sz="1050" dirty="0"/>
          </a:p>
        </p:txBody>
      </p:sp>
      <p:pic>
        <p:nvPicPr>
          <p:cNvPr id="46" name="Picture 375" descr="ioMosaic Logo - Transparen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68875" y="506413"/>
            <a:ext cx="1579563"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 Box 409"/>
          <p:cNvSpPr txBox="1">
            <a:spLocks noChangeArrowheads="1"/>
          </p:cNvSpPr>
          <p:nvPr/>
        </p:nvSpPr>
        <p:spPr bwMode="auto">
          <a:xfrm>
            <a:off x="4943475" y="863600"/>
            <a:ext cx="1647825"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r>
              <a:rPr lang="en-US" sz="1000" dirty="0">
                <a:latin typeface="Arial" charset="0"/>
                <a:cs typeface="Arial" charset="0"/>
                <a:hlinkClick r:id="rId6"/>
              </a:rPr>
              <a:t>www.iomosaic.com</a:t>
            </a:r>
            <a:endParaRPr lang="en-US" sz="1000" dirty="0">
              <a:latin typeface="Arial" charset="0"/>
              <a:cs typeface="Arial" charset="0"/>
            </a:endParaRP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30462" y="1396554"/>
            <a:ext cx="1983150" cy="300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Line 3400"/>
          <p:cNvSpPr>
            <a:spLocks noChangeShapeType="1"/>
          </p:cNvSpPr>
          <p:nvPr/>
        </p:nvSpPr>
        <p:spPr bwMode="auto">
          <a:xfrm>
            <a:off x="3918425" y="4798157"/>
            <a:ext cx="0" cy="3273690"/>
          </a:xfrm>
          <a:prstGeom prst="line">
            <a:avLst/>
          </a:prstGeom>
          <a:noFill/>
          <a:ln w="38100">
            <a:solidFill>
              <a:srgbClr val="99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 name="Text Box 3455"/>
          <p:cNvSpPr txBox="1">
            <a:spLocks noChangeArrowheads="1"/>
          </p:cNvSpPr>
          <p:nvPr/>
        </p:nvSpPr>
        <p:spPr bwMode="auto">
          <a:xfrm>
            <a:off x="3889860" y="5025301"/>
            <a:ext cx="2808348"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marL="171450" indent="-171450" algn="l">
              <a:spcBef>
                <a:spcPts val="0"/>
              </a:spcBef>
              <a:spcAft>
                <a:spcPts val="0"/>
              </a:spcAft>
              <a:buFont typeface="Wingdings" panose="05000000000000000000" pitchFamily="2" charset="2"/>
              <a:buChar char="Ø"/>
            </a:pPr>
            <a:r>
              <a:rPr lang="ja-JP" altLang="en-US" sz="1050" dirty="0" smtClean="0"/>
              <a:t>機器をメンテナンスに続いて再稼働する時には、それが完全に清掃されてプロセスの物質</a:t>
            </a:r>
            <a:r>
              <a:rPr lang="ja-JP" altLang="en-US" sz="1050" dirty="0"/>
              <a:t>や運転条件に差し障る</a:t>
            </a:r>
            <a:r>
              <a:rPr lang="ja-JP" altLang="en-US" sz="1050" dirty="0" smtClean="0"/>
              <a:t>ものが残っていないことを確認すること。</a:t>
            </a:r>
            <a:endParaRPr lang="en-US" sz="1050" dirty="0" smtClean="0"/>
          </a:p>
          <a:p>
            <a:pPr marL="171450" indent="-171450" algn="l">
              <a:spcBef>
                <a:spcPts val="0"/>
              </a:spcBef>
              <a:spcAft>
                <a:spcPts val="0"/>
              </a:spcAft>
              <a:buFont typeface="Wingdings" panose="05000000000000000000" pitchFamily="2" charset="2"/>
              <a:buChar char="Ø"/>
            </a:pPr>
            <a:r>
              <a:rPr lang="ja-JP" altLang="en-US" sz="1050" dirty="0" smtClean="0"/>
              <a:t>プラントのスタートアップ手順から逸脱しないこと。</a:t>
            </a:r>
            <a:r>
              <a:rPr lang="en-US" sz="1050" dirty="0" smtClean="0"/>
              <a:t> </a:t>
            </a:r>
          </a:p>
          <a:p>
            <a:pPr marL="171450" indent="-171450" algn="l">
              <a:spcBef>
                <a:spcPts val="0"/>
              </a:spcBef>
              <a:spcAft>
                <a:spcPts val="0"/>
              </a:spcAft>
              <a:buFont typeface="Wingdings" panose="05000000000000000000" pitchFamily="2" charset="2"/>
              <a:buChar char="Ø"/>
            </a:pPr>
            <a:r>
              <a:rPr lang="ja-JP" altLang="en-US" sz="1050" dirty="0"/>
              <a:t>スタートアップ</a:t>
            </a:r>
            <a:r>
              <a:rPr lang="ja-JP" altLang="en-US" sz="1050" dirty="0" smtClean="0"/>
              <a:t>のためのチェックリスト</a:t>
            </a:r>
            <a:r>
              <a:rPr lang="ja-JP" altLang="en-US" sz="1050" dirty="0"/>
              <a:t>や</a:t>
            </a:r>
            <a:r>
              <a:rPr lang="ja-JP" altLang="en-US" sz="1050" dirty="0" smtClean="0"/>
              <a:t>手順書を使用すること</a:t>
            </a:r>
            <a:r>
              <a:rPr lang="ja-JP" altLang="en-US" sz="1050" dirty="0"/>
              <a:t>。プラントによってはメンテナンスその他のシャットダウンまでの間、何年も運転していることがある。頻繁には行わない</a:t>
            </a:r>
            <a:r>
              <a:rPr lang="ja-JP" altLang="en-US" sz="1050" dirty="0" smtClean="0"/>
              <a:t>この </a:t>
            </a:r>
            <a:r>
              <a:rPr lang="en-US" altLang="ja-JP" sz="1050" dirty="0" smtClean="0"/>
              <a:t>(</a:t>
            </a:r>
            <a:r>
              <a:rPr lang="ja-JP" altLang="en-US" sz="1050" dirty="0" smtClean="0"/>
              <a:t>安全上</a:t>
            </a:r>
            <a:r>
              <a:rPr lang="en-US" altLang="ja-JP" sz="1050" dirty="0" smtClean="0"/>
              <a:t>)</a:t>
            </a:r>
            <a:r>
              <a:rPr lang="ja-JP" altLang="en-US" sz="1050" dirty="0" smtClean="0"/>
              <a:t>重要な作業は記憶に頼って実施してはならない。</a:t>
            </a:r>
            <a:endParaRPr lang="en-US" sz="1050" dirty="0" smtClean="0"/>
          </a:p>
          <a:p>
            <a:pPr marL="171450" indent="-171450" algn="l">
              <a:spcBef>
                <a:spcPts val="0"/>
              </a:spcBef>
              <a:spcAft>
                <a:spcPts val="0"/>
              </a:spcAft>
              <a:buFont typeface="Wingdings" panose="05000000000000000000" pitchFamily="2" charset="2"/>
              <a:buChar char="Ø"/>
            </a:pPr>
            <a:r>
              <a:rPr lang="ja-JP" altLang="en-US" sz="1050" dirty="0" smtClean="0"/>
              <a:t>もしスタートアップの時に開閉間違いのバルブや不適切な状態の機器を見つけた際には、バルブの開閉や機器の状態を変更する前に相談</a:t>
            </a:r>
            <a:r>
              <a:rPr lang="ja-JP" altLang="en-US" sz="1050" dirty="0"/>
              <a:t>して</a:t>
            </a:r>
            <a:r>
              <a:rPr lang="ja-JP" altLang="en-US" sz="1050" dirty="0" smtClean="0"/>
              <a:t>、操作して起こり得る</a:t>
            </a:r>
            <a:r>
              <a:rPr lang="ja-JP" altLang="en-US" sz="1050" dirty="0"/>
              <a:t>全て</a:t>
            </a:r>
            <a:r>
              <a:rPr lang="ja-JP" altLang="en-US" sz="1050" dirty="0" smtClean="0"/>
              <a:t>の事態を理解すること。</a:t>
            </a:r>
            <a:endParaRPr lang="en-US" sz="1000"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1116" y="6087833"/>
            <a:ext cx="3355227" cy="1184815"/>
          </a:xfrm>
          <a:prstGeom prst="rect">
            <a:avLst/>
          </a:prstGeom>
        </p:spPr>
      </p:pic>
      <p:sp>
        <p:nvSpPr>
          <p:cNvPr id="37" name="Text Box 3455"/>
          <p:cNvSpPr txBox="1">
            <a:spLocks noChangeArrowheads="1"/>
          </p:cNvSpPr>
          <p:nvPr/>
        </p:nvSpPr>
        <p:spPr bwMode="auto">
          <a:xfrm>
            <a:off x="232181" y="7309124"/>
            <a:ext cx="377232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marL="171450" indent="-171450" algn="l">
              <a:spcBef>
                <a:spcPts val="0"/>
              </a:spcBef>
              <a:spcAft>
                <a:spcPts val="0"/>
              </a:spcAft>
              <a:buFont typeface="Wingdings" panose="05000000000000000000" pitchFamily="2" charset="2"/>
              <a:buChar char="Ø"/>
            </a:pPr>
            <a:r>
              <a:rPr lang="ja-JP" altLang="en-US" sz="1050" dirty="0" smtClean="0"/>
              <a:t>保全作業の準備のために、水はしばしば機器の清掃や洗い流しに使用される。水は機器や配管の低い個所に</a:t>
            </a:r>
            <a:r>
              <a:rPr lang="ja-JP" altLang="en-US" sz="1050" dirty="0"/>
              <a:t>溜まりやすく、もし</a:t>
            </a:r>
            <a:r>
              <a:rPr lang="ja-JP" altLang="en-US" sz="1050" dirty="0" smtClean="0"/>
              <a:t>再稼働の前に完全に除去されていなければ高温物質や禁水物質と接触するおそれがある。</a:t>
            </a:r>
            <a:r>
              <a:rPr lang="en-US" sz="1050" dirty="0" smtClean="0">
                <a:solidFill>
                  <a:srgbClr val="FF0000"/>
                </a:solidFill>
              </a:rPr>
              <a:t> </a:t>
            </a:r>
            <a:endParaRPr lang="en-US" sz="1050" dirty="0">
              <a:solidFill>
                <a:srgbClr val="FF0000"/>
              </a:solidFill>
            </a:endParaRPr>
          </a:p>
        </p:txBody>
      </p:sp>
      <p:sp>
        <p:nvSpPr>
          <p:cNvPr id="36" name="Text Box 3455"/>
          <p:cNvSpPr txBox="1">
            <a:spLocks noChangeArrowheads="1"/>
          </p:cNvSpPr>
          <p:nvPr/>
        </p:nvSpPr>
        <p:spPr bwMode="auto">
          <a:xfrm>
            <a:off x="257574" y="4362731"/>
            <a:ext cx="6395918" cy="415498"/>
          </a:xfrm>
          <a:prstGeom prst="rect">
            <a:avLst/>
          </a:prstGeom>
          <a:noFill/>
          <a:ln>
            <a:noFill/>
          </a:ln>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l">
              <a:spcBef>
                <a:spcPts val="0"/>
              </a:spcBef>
              <a:spcAft>
                <a:spcPts val="600"/>
              </a:spcAft>
            </a:pPr>
            <a:r>
              <a:rPr lang="ja-JP" altLang="en-US" sz="1050" dirty="0"/>
              <a:t>水蒸気の急激な膨張</a:t>
            </a:r>
            <a:r>
              <a:rPr lang="ja-JP" altLang="en-US" sz="1050" dirty="0" smtClean="0"/>
              <a:t>で </a:t>
            </a:r>
            <a:r>
              <a:rPr lang="en-US" altLang="ja-JP" sz="1050" dirty="0" smtClean="0"/>
              <a:t>F7 </a:t>
            </a:r>
            <a:r>
              <a:rPr lang="ja-JP" altLang="en-US" sz="1050" dirty="0" err="1" smtClean="0"/>
              <a:t>は</a:t>
            </a:r>
            <a:r>
              <a:rPr lang="ja-JP" altLang="en-US" sz="1050" dirty="0" err="1"/>
              <a:t>過</a:t>
            </a:r>
            <a:r>
              <a:rPr lang="ja-JP" altLang="en-US" sz="1050" dirty="0"/>
              <a:t>圧</a:t>
            </a:r>
            <a:r>
              <a:rPr lang="ja-JP" altLang="en-US" sz="1050" dirty="0" smtClean="0"/>
              <a:t>状態になり</a:t>
            </a:r>
            <a:r>
              <a:rPr lang="ja-JP" altLang="en-US" sz="1050" dirty="0"/>
              <a:t>、猛烈な破裂が起きた。</a:t>
            </a:r>
            <a:r>
              <a:rPr lang="ja-JP" altLang="en-US" sz="1050" dirty="0" smtClean="0"/>
              <a:t>破裂により放出された油は発火し、</a:t>
            </a:r>
            <a:r>
              <a:rPr lang="en-US" altLang="ja-JP" sz="1050" dirty="0" smtClean="0"/>
              <a:t>FCC</a:t>
            </a:r>
            <a:r>
              <a:rPr lang="ja-JP" altLang="en-US" sz="1050" dirty="0" smtClean="0"/>
              <a:t>は火炎に飲み込まれた。最終的に消し止められるまでに約</a:t>
            </a:r>
            <a:r>
              <a:rPr lang="en-US" altLang="ja-JP" sz="1050" dirty="0" smtClean="0"/>
              <a:t>2</a:t>
            </a:r>
            <a:r>
              <a:rPr lang="ja-JP" altLang="en-US" sz="1050" dirty="0" smtClean="0"/>
              <a:t>時間半燃え続けた。</a:t>
            </a:r>
            <a:endParaRPr lang="en-US" sz="1050" dirty="0"/>
          </a:p>
        </p:txBody>
      </p:sp>
      <p:sp>
        <p:nvSpPr>
          <p:cNvPr id="39" name="Text Box 3099"/>
          <p:cNvSpPr txBox="1">
            <a:spLocks noChangeArrowheads="1"/>
          </p:cNvSpPr>
          <p:nvPr/>
        </p:nvSpPr>
        <p:spPr bwMode="auto">
          <a:xfrm>
            <a:off x="265750" y="8497787"/>
            <a:ext cx="6408736" cy="3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algn="just" eaLnBrk="1" hangingPunct="1">
              <a:lnSpc>
                <a:spcPts val="700"/>
              </a:lnSpc>
            </a:pPr>
            <a:r>
              <a:rPr lang="en-US" altLang="ja-JP" sz="900" dirty="0" err="1"/>
              <a:t>AIChE</a:t>
            </a:r>
            <a:r>
              <a:rPr lang="en-US" altLang="ja-JP" sz="900" dirty="0"/>
              <a:t>© 2017.</a:t>
            </a:r>
            <a:r>
              <a:rPr lang="ja-JP" altLang="en-US" sz="900" dirty="0"/>
              <a:t>不許複製。 非営利的な教育目的のための複写は奨励する。 ただし、販売目的のための複写は、</a:t>
            </a:r>
            <a:r>
              <a:rPr lang="en-US" altLang="ja-JP" sz="900" dirty="0" err="1"/>
              <a:t>AIChE</a:t>
            </a:r>
            <a:r>
              <a:rPr lang="ja-JP" altLang="en-US" sz="900" dirty="0"/>
              <a:t>の</a:t>
            </a:r>
          </a:p>
          <a:p>
            <a:pPr algn="just" eaLnBrk="1" hangingPunct="1">
              <a:lnSpc>
                <a:spcPts val="700"/>
              </a:lnSpc>
            </a:pPr>
            <a:r>
              <a:rPr lang="ja-JP" altLang="en-US" sz="900" dirty="0"/>
              <a:t>同意書面なしには禁止する。　連絡先： </a:t>
            </a:r>
            <a:r>
              <a:rPr lang="en-US" altLang="ja-JP" sz="900" dirty="0">
                <a:solidFill>
                  <a:schemeClr val="accent2"/>
                </a:solidFill>
              </a:rPr>
              <a:t>ccps_beacon@aiche.org</a:t>
            </a:r>
            <a:r>
              <a:rPr lang="en-US" altLang="ja-JP" sz="900" dirty="0"/>
              <a:t> </a:t>
            </a:r>
            <a:r>
              <a:rPr lang="ja-JP" altLang="en-US" sz="900" dirty="0"/>
              <a:t>または </a:t>
            </a:r>
            <a:r>
              <a:rPr lang="en-US" altLang="ja-JP" sz="900" dirty="0" smtClean="0"/>
              <a:t>646-495-1371</a:t>
            </a:r>
            <a:endParaRPr lang="en-US" sz="850" dirty="0">
              <a:cs typeface="Times New Roman" pitchFamily="18" charset="0"/>
            </a:endParaRPr>
          </a:p>
        </p:txBody>
      </p:sp>
      <p:sp>
        <p:nvSpPr>
          <p:cNvPr id="48" name="Text Box 3594"/>
          <p:cNvSpPr txBox="1">
            <a:spLocks noChangeArrowheads="1"/>
          </p:cNvSpPr>
          <p:nvPr/>
        </p:nvSpPr>
        <p:spPr bwMode="auto">
          <a:xfrm>
            <a:off x="0" y="8901819"/>
            <a:ext cx="6858000" cy="26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algn="ctr" eaLnBrk="0" fontAlgn="base" hangingPunct="0">
              <a:spcBef>
                <a:spcPct val="50000"/>
              </a:spcBef>
              <a:spcAft>
                <a:spcPct val="0"/>
              </a:spcAft>
              <a:defRPr sz="1400">
                <a:solidFill>
                  <a:schemeClr val="tx1"/>
                </a:solidFill>
                <a:latin typeface="Times New Roman" pitchFamily="18" charset="0"/>
              </a:defRPr>
            </a:lvl6pPr>
            <a:lvl7pPr marL="2971800" indent="-228600" algn="ctr" eaLnBrk="0" fontAlgn="base" hangingPunct="0">
              <a:spcBef>
                <a:spcPct val="50000"/>
              </a:spcBef>
              <a:spcAft>
                <a:spcPct val="0"/>
              </a:spcAft>
              <a:defRPr sz="1400">
                <a:solidFill>
                  <a:schemeClr val="tx1"/>
                </a:solidFill>
                <a:latin typeface="Times New Roman" pitchFamily="18" charset="0"/>
              </a:defRPr>
            </a:lvl7pPr>
            <a:lvl8pPr marL="3429000" indent="-228600" algn="ctr" eaLnBrk="0" fontAlgn="base" hangingPunct="0">
              <a:spcBef>
                <a:spcPct val="50000"/>
              </a:spcBef>
              <a:spcAft>
                <a:spcPct val="0"/>
              </a:spcAft>
              <a:defRPr sz="1400">
                <a:solidFill>
                  <a:schemeClr val="tx1"/>
                </a:solidFill>
                <a:latin typeface="Times New Roman" pitchFamily="18" charset="0"/>
              </a:defRPr>
            </a:lvl8pPr>
            <a:lvl9pPr marL="3886200" indent="-228600" algn="ctr" eaLnBrk="0" fontAlgn="base" hangingPunct="0">
              <a:spcBef>
                <a:spcPct val="50000"/>
              </a:spcBef>
              <a:spcAft>
                <a:spcPct val="0"/>
              </a:spcAft>
              <a:defRPr sz="1400">
                <a:solidFill>
                  <a:schemeClr val="tx1"/>
                </a:solidFill>
                <a:latin typeface="Times New Roman" pitchFamily="18" charset="0"/>
              </a:defRPr>
            </a:lvl9pPr>
          </a:lstStyle>
          <a:p>
            <a:pPr eaLnBrk="1" hangingPunct="1">
              <a:lnSpc>
                <a:spcPts val="500"/>
              </a:lnSpc>
            </a:pPr>
            <a:r>
              <a:rPr lang="en-US" altLang="ja-JP" sz="600" dirty="0"/>
              <a:t>Beacon</a:t>
            </a:r>
            <a:r>
              <a:rPr lang="ja-JP" altLang="en-US" sz="600" dirty="0"/>
              <a:t>は通常</a:t>
            </a:r>
            <a:r>
              <a:rPr lang="en-US" altLang="ja-JP" sz="600" dirty="0"/>
              <a:t>､</a:t>
            </a:r>
            <a:r>
              <a:rPr lang="ja-JP" altLang="en-US" sz="600" dirty="0"/>
              <a:t>アフリカ、アラブ</a:t>
            </a:r>
            <a:r>
              <a:rPr lang="en-US" altLang="ja-JP" sz="600" dirty="0"/>
              <a:t>､</a:t>
            </a:r>
            <a:r>
              <a:rPr lang="ja-JP" altLang="en-US" sz="600" dirty="0"/>
              <a:t>カタロニア、中</a:t>
            </a:r>
            <a:r>
              <a:rPr lang="en-US" altLang="ja-JP" sz="600" dirty="0"/>
              <a:t>､</a:t>
            </a:r>
            <a:r>
              <a:rPr lang="ja-JP" altLang="en-US" sz="600" dirty="0"/>
              <a:t>チェコ</a:t>
            </a:r>
            <a:r>
              <a:rPr lang="en-US" altLang="ja-JP" sz="600" dirty="0"/>
              <a:t>､</a:t>
            </a:r>
            <a:r>
              <a:rPr lang="ja-JP" altLang="en-US" sz="600" dirty="0"/>
              <a:t>デンマーク</a:t>
            </a:r>
            <a:r>
              <a:rPr lang="en-US" altLang="ja-JP" sz="600" dirty="0"/>
              <a:t>､</a:t>
            </a:r>
            <a:r>
              <a:rPr lang="ja-JP" altLang="en-US" sz="600" dirty="0"/>
              <a:t>オランダ</a:t>
            </a:r>
            <a:r>
              <a:rPr lang="en-US" altLang="ja-JP" sz="600" dirty="0"/>
              <a:t>､</a:t>
            </a:r>
            <a:r>
              <a:rPr lang="ja-JP" altLang="en-US" sz="600" dirty="0"/>
              <a:t>英</a:t>
            </a:r>
            <a:r>
              <a:rPr lang="en-US" altLang="ja-JP" sz="600" dirty="0"/>
              <a:t>､</a:t>
            </a:r>
            <a:r>
              <a:rPr lang="ja-JP" altLang="en-US" sz="600" dirty="0"/>
              <a:t>フィリピン、仏</a:t>
            </a:r>
            <a:r>
              <a:rPr lang="en-US" altLang="ja-JP" sz="600" dirty="0"/>
              <a:t>､</a:t>
            </a:r>
            <a:r>
              <a:rPr lang="ja-JP" altLang="en-US" sz="600" dirty="0"/>
              <a:t>独</a:t>
            </a:r>
            <a:r>
              <a:rPr lang="en-US" altLang="ja-JP" sz="600" dirty="0"/>
              <a:t>､</a:t>
            </a:r>
            <a:r>
              <a:rPr lang="ja-JP" altLang="en-US" sz="600" dirty="0"/>
              <a:t>ギリシャ</a:t>
            </a:r>
            <a:r>
              <a:rPr lang="en-US" altLang="ja-JP" sz="600" dirty="0"/>
              <a:t>､</a:t>
            </a:r>
            <a:r>
              <a:rPr lang="ja-JP" altLang="en-US" sz="600" dirty="0"/>
              <a:t>グジャラート</a:t>
            </a:r>
            <a:r>
              <a:rPr lang="en-US" altLang="ja-JP" sz="600" dirty="0"/>
              <a:t>､</a:t>
            </a:r>
            <a:r>
              <a:rPr lang="ja-JP" altLang="en-US" sz="600" dirty="0"/>
              <a:t>ヘブライ</a:t>
            </a:r>
            <a:r>
              <a:rPr lang="en-US" altLang="ja-JP" sz="600" dirty="0"/>
              <a:t>､</a:t>
            </a:r>
            <a:r>
              <a:rPr lang="ja-JP" altLang="en-US" sz="600" dirty="0"/>
              <a:t>ヒンディー</a:t>
            </a:r>
            <a:r>
              <a:rPr lang="en-US" altLang="ja-JP" sz="600" dirty="0"/>
              <a:t>､</a:t>
            </a:r>
            <a:r>
              <a:rPr lang="ja-JP" altLang="en-US" sz="600" dirty="0"/>
              <a:t>インドネシア、伊</a:t>
            </a:r>
            <a:r>
              <a:rPr lang="en-US" altLang="ja-JP" sz="600" dirty="0"/>
              <a:t>､</a:t>
            </a:r>
            <a:endParaRPr lang="ja-JP" altLang="en-US" sz="600" dirty="0"/>
          </a:p>
          <a:p>
            <a:pPr eaLnBrk="1" hangingPunct="1">
              <a:lnSpc>
                <a:spcPts val="500"/>
              </a:lnSpc>
            </a:pPr>
            <a:r>
              <a:rPr lang="ja-JP" altLang="en-US" sz="600" dirty="0"/>
              <a:t>日</a:t>
            </a:r>
            <a:r>
              <a:rPr lang="en-US" altLang="ja-JP" sz="600" dirty="0"/>
              <a:t>､</a:t>
            </a:r>
            <a:r>
              <a:rPr lang="ja-JP" altLang="en-US" sz="600" dirty="0"/>
              <a:t>韓</a:t>
            </a:r>
            <a:r>
              <a:rPr lang="en-US" altLang="ja-JP" sz="600" dirty="0"/>
              <a:t>､</a:t>
            </a:r>
            <a:r>
              <a:rPr lang="ja-JP" altLang="en-US" sz="600" dirty="0"/>
              <a:t>マレー、マラーティー</a:t>
            </a:r>
            <a:r>
              <a:rPr lang="en-US" altLang="ja-JP" sz="600" dirty="0"/>
              <a:t>､ </a:t>
            </a:r>
            <a:r>
              <a:rPr lang="ja-JP" altLang="en-US" sz="600" dirty="0" smtClean="0"/>
              <a:t>ペルシャ</a:t>
            </a:r>
            <a:r>
              <a:rPr lang="en-US" altLang="ja-JP" sz="600" dirty="0" smtClean="0"/>
              <a:t>､</a:t>
            </a:r>
            <a:r>
              <a:rPr lang="ja-JP" altLang="en-US" sz="600" dirty="0"/>
              <a:t>ポーランド</a:t>
            </a:r>
            <a:r>
              <a:rPr lang="en-US" altLang="ja-JP" sz="600" dirty="0"/>
              <a:t>､</a:t>
            </a:r>
            <a:r>
              <a:rPr lang="ja-JP" altLang="en-US" sz="600" dirty="0"/>
              <a:t>ポルトガル</a:t>
            </a:r>
            <a:r>
              <a:rPr lang="en-US" altLang="ja-JP" sz="600" dirty="0"/>
              <a:t>､</a:t>
            </a:r>
            <a:r>
              <a:rPr lang="ja-JP" altLang="en-US" sz="600" dirty="0"/>
              <a:t>ルーマニア</a:t>
            </a:r>
            <a:r>
              <a:rPr lang="en-US" altLang="ja-JP" sz="600" dirty="0"/>
              <a:t>､</a:t>
            </a:r>
            <a:r>
              <a:rPr lang="ja-JP" altLang="en-US" sz="600" dirty="0"/>
              <a:t>露</a:t>
            </a:r>
            <a:r>
              <a:rPr lang="en-US" altLang="ja-JP" sz="600" dirty="0"/>
              <a:t>､</a:t>
            </a:r>
            <a:r>
              <a:rPr lang="ja-JP" altLang="en-US" sz="600" dirty="0"/>
              <a:t>スペイン</a:t>
            </a:r>
            <a:r>
              <a:rPr lang="en-US" altLang="ja-JP" sz="600" dirty="0"/>
              <a:t>､</a:t>
            </a:r>
            <a:r>
              <a:rPr lang="ja-JP" altLang="en-US" sz="600" dirty="0"/>
              <a:t>スウエーデン</a:t>
            </a:r>
            <a:r>
              <a:rPr lang="en-US" altLang="ja-JP" sz="600" dirty="0"/>
              <a:t>､</a:t>
            </a:r>
            <a:r>
              <a:rPr lang="ja-JP" altLang="en-US" sz="600" dirty="0"/>
              <a:t>テルグ</a:t>
            </a:r>
            <a:r>
              <a:rPr lang="en-US" altLang="ja-JP" sz="600" dirty="0"/>
              <a:t>､</a:t>
            </a:r>
            <a:r>
              <a:rPr lang="ja-JP" altLang="en-US" sz="600" dirty="0"/>
              <a:t>タイ</a:t>
            </a:r>
            <a:r>
              <a:rPr lang="en-US" altLang="ja-JP" sz="600" dirty="0"/>
              <a:t>､</a:t>
            </a:r>
            <a:r>
              <a:rPr lang="ja-JP" altLang="en-US" sz="600" dirty="0"/>
              <a:t>トルコ</a:t>
            </a:r>
            <a:r>
              <a:rPr lang="en-US" altLang="ja-JP" sz="600" dirty="0"/>
              <a:t>､</a:t>
            </a:r>
            <a:r>
              <a:rPr lang="ja-JP" altLang="en-US" sz="600" dirty="0"/>
              <a:t>ベトナムの各言語で入手可能</a:t>
            </a:r>
            <a:r>
              <a:rPr lang="ja-JP" altLang="en-US" sz="600" dirty="0" smtClean="0"/>
              <a:t>。</a:t>
            </a:r>
            <a:endParaRPr lang="en-US" sz="600" b="1" dirty="0"/>
          </a:p>
        </p:txBody>
      </p:sp>
      <p:cxnSp>
        <p:nvCxnSpPr>
          <p:cNvPr id="4" name="直線矢印コネクタ 3"/>
          <p:cNvCxnSpPr/>
          <p:nvPr/>
        </p:nvCxnSpPr>
        <p:spPr bwMode="auto">
          <a:xfrm flipH="1">
            <a:off x="442210" y="6087833"/>
            <a:ext cx="149901" cy="522829"/>
          </a:xfrm>
          <a:prstGeom prst="straightConnector1">
            <a:avLst/>
          </a:prstGeom>
          <a:noFill/>
          <a:ln w="9525" cap="flat" cmpd="sng" algn="ctr">
            <a:solidFill>
              <a:schemeClr val="tx1"/>
            </a:solidFill>
            <a:prstDash val="solid"/>
            <a:round/>
            <a:headEnd type="none" w="med" len="med"/>
            <a:tailEnd type="arrow"/>
          </a:ln>
          <a:effectLst/>
        </p:spPr>
      </p:cxnSp>
      <p:sp>
        <p:nvSpPr>
          <p:cNvPr id="6" name="テキスト ボックス 5"/>
          <p:cNvSpPr txBox="1"/>
          <p:nvPr/>
        </p:nvSpPr>
        <p:spPr>
          <a:xfrm>
            <a:off x="509665" y="5981630"/>
            <a:ext cx="562132" cy="215444"/>
          </a:xfrm>
          <a:prstGeom prst="rect">
            <a:avLst/>
          </a:prstGeom>
          <a:noFill/>
        </p:spPr>
        <p:txBody>
          <a:bodyPr wrap="square" rtlCol="0">
            <a:spAutoFit/>
          </a:bodyPr>
          <a:lstStyle/>
          <a:p>
            <a:r>
              <a:rPr kumimoji="1" lang="en-US" altLang="ja-JP" sz="800" dirty="0" smtClean="0"/>
              <a:t>500mL</a:t>
            </a:r>
            <a:endParaRPr kumimoji="1" lang="ja-JP" altLang="en-US" sz="8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99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99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19967</TotalTime>
  <Words>781</Words>
  <Application>Microsoft Office PowerPoint</Application>
  <PresentationFormat>レター サイズ 8.5x11 インチ</PresentationFormat>
  <Paragraphs>30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Times New Roman</vt:lpstr>
      <vt:lpstr>Wingdings</vt:lpstr>
      <vt:lpstr>Default Design</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dc:creator>
  <cp:lastModifiedBy>竹内亮</cp:lastModifiedBy>
  <cp:revision>2739</cp:revision>
  <cp:lastPrinted>2017-02-09T15:53:37Z</cp:lastPrinted>
  <dcterms:created xsi:type="dcterms:W3CDTF">2002-08-01T17:45:54Z</dcterms:created>
  <dcterms:modified xsi:type="dcterms:W3CDTF">2017-03-24T08:30:28Z</dcterms:modified>
</cp:coreProperties>
</file>